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4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4" r:id="rId19"/>
    <p:sldId id="273"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300" r:id="rId37"/>
    <p:sldId id="291" r:id="rId38"/>
    <p:sldId id="292" r:id="rId39"/>
    <p:sldId id="293" r:id="rId40"/>
    <p:sldId id="294" r:id="rId41"/>
    <p:sldId id="301" r:id="rId42"/>
    <p:sldId id="295" r:id="rId43"/>
    <p:sldId id="296" r:id="rId44"/>
    <p:sldId id="297" r:id="rId45"/>
    <p:sldId id="298" r:id="rId46"/>
    <p:sldId id="299" r:id="rId47"/>
  </p:sldIdLst>
  <p:sldSz cx="9144000" cy="6858000" type="screen4x3"/>
  <p:notesSz cx="7099300" cy="10234613"/>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D6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590" autoAdjust="0"/>
  </p:normalViewPr>
  <p:slideViewPr>
    <p:cSldViewPr>
      <p:cViewPr varScale="1">
        <p:scale>
          <a:sx n="70" d="100"/>
          <a:sy n="70" d="100"/>
        </p:scale>
        <p:origin x="-510"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sl-SI"/>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B10EB954-01E3-48C7-8B82-9941A0A9CF1E}" type="datetimeFigureOut">
              <a:rPr lang="sl-SI" smtClean="0"/>
              <a:t>12.5.2015</a:t>
            </a:fld>
            <a:endParaRPr lang="sl-SI"/>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sl-SI"/>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l-SI"/>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sl-SI"/>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7B754E12-2C28-4CAD-88ED-4D91091F2135}" type="slidenum">
              <a:rPr lang="sl-SI" smtClean="0"/>
              <a:t>‹#›</a:t>
            </a:fld>
            <a:endParaRPr lang="sl-SI"/>
          </a:p>
        </p:txBody>
      </p:sp>
    </p:spTree>
    <p:extLst>
      <p:ext uri="{BB962C8B-B14F-4D97-AF65-F5344CB8AC3E}">
        <p14:creationId xmlns:p14="http://schemas.microsoft.com/office/powerpoint/2010/main" val="2013276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l-SI" dirty="0"/>
          </a:p>
        </p:txBody>
      </p:sp>
      <p:sp>
        <p:nvSpPr>
          <p:cNvPr id="4" name="Slide Number Placeholder 3"/>
          <p:cNvSpPr>
            <a:spLocks noGrp="1"/>
          </p:cNvSpPr>
          <p:nvPr>
            <p:ph type="sldNum" sz="quarter" idx="10"/>
          </p:nvPr>
        </p:nvSpPr>
        <p:spPr/>
        <p:txBody>
          <a:bodyPr/>
          <a:lstStyle/>
          <a:p>
            <a:fld id="{7B754E12-2C28-4CAD-88ED-4D91091F2135}" type="slidenum">
              <a:rPr lang="sl-SI" smtClean="0"/>
              <a:t>1</a:t>
            </a:fld>
            <a:endParaRPr lang="sl-SI"/>
          </a:p>
        </p:txBody>
      </p:sp>
    </p:spTree>
    <p:extLst>
      <p:ext uri="{BB962C8B-B14F-4D97-AF65-F5344CB8AC3E}">
        <p14:creationId xmlns:p14="http://schemas.microsoft.com/office/powerpoint/2010/main" val="1335295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FF914476-BAD5-470E-88A2-EAE5D4A62E46}" type="datetimeFigureOut">
              <a:rPr lang="sl-SI" smtClean="0"/>
              <a:t>12.5.2015</a:t>
            </a:fld>
            <a:endParaRPr lang="sl-SI"/>
          </a:p>
        </p:txBody>
      </p:sp>
      <p:sp>
        <p:nvSpPr>
          <p:cNvPr id="17" name="Footer Placeholder 16"/>
          <p:cNvSpPr>
            <a:spLocks noGrp="1"/>
          </p:cNvSpPr>
          <p:nvPr>
            <p:ph type="ftr" sz="quarter" idx="11"/>
          </p:nvPr>
        </p:nvSpPr>
        <p:spPr/>
        <p:txBody>
          <a:bodyPr/>
          <a:lstStyle/>
          <a:p>
            <a:endParaRPr lang="sl-SI"/>
          </a:p>
        </p:txBody>
      </p:sp>
      <p:sp>
        <p:nvSpPr>
          <p:cNvPr id="29" name="Slide Number Placeholder 28"/>
          <p:cNvSpPr>
            <a:spLocks noGrp="1"/>
          </p:cNvSpPr>
          <p:nvPr>
            <p:ph type="sldNum" sz="quarter" idx="12"/>
          </p:nvPr>
        </p:nvSpPr>
        <p:spPr/>
        <p:txBody>
          <a:bodyPr/>
          <a:lstStyle/>
          <a:p>
            <a:fld id="{94F970F9-3840-43D9-A7B9-F9BDD1ACB2B2}" type="slidenum">
              <a:rPr lang="sl-SI" smtClean="0"/>
              <a:t>‹#›</a:t>
            </a:fld>
            <a:endParaRPr lang="sl-SI"/>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F914476-BAD5-470E-88A2-EAE5D4A62E46}" type="datetimeFigureOut">
              <a:rPr lang="sl-SI" smtClean="0"/>
              <a:t>12.5.2015</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94F970F9-3840-43D9-A7B9-F9BDD1ACB2B2}" type="slidenum">
              <a:rPr lang="sl-SI" smtClean="0"/>
              <a:t>‹#›</a:t>
            </a:fld>
            <a:endParaRPr lang="sl-SI"/>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F914476-BAD5-470E-88A2-EAE5D4A62E46}" type="datetimeFigureOut">
              <a:rPr lang="sl-SI" smtClean="0"/>
              <a:t>12.5.2015</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94F970F9-3840-43D9-A7B9-F9BDD1ACB2B2}" type="slidenum">
              <a:rPr lang="sl-SI" smtClean="0"/>
              <a:t>‹#›</a:t>
            </a:fld>
            <a:endParaRPr lang="sl-SI"/>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F914476-BAD5-470E-88A2-EAE5D4A62E46}" type="datetimeFigureOut">
              <a:rPr lang="sl-SI" smtClean="0"/>
              <a:t>12.5.2015</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94F970F9-3840-43D9-A7B9-F9BDD1ACB2B2}" type="slidenum">
              <a:rPr lang="sl-SI" smtClean="0"/>
              <a:t>‹#›</a:t>
            </a:fld>
            <a:endParaRPr lang="sl-SI"/>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FF914476-BAD5-470E-88A2-EAE5D4A62E46}" type="datetimeFigureOut">
              <a:rPr lang="sl-SI" smtClean="0"/>
              <a:t>12.5.2015</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a:xfrm>
            <a:off x="7924800" y="6416675"/>
            <a:ext cx="762000" cy="365125"/>
          </a:xfrm>
        </p:spPr>
        <p:txBody>
          <a:bodyPr/>
          <a:lstStyle/>
          <a:p>
            <a:fld id="{94F970F9-3840-43D9-A7B9-F9BDD1ACB2B2}" type="slidenum">
              <a:rPr lang="sl-SI" smtClean="0"/>
              <a:t>‹#›</a:t>
            </a:fld>
            <a:endParaRPr lang="sl-SI"/>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F914476-BAD5-470E-88A2-EAE5D4A62E46}" type="datetimeFigureOut">
              <a:rPr lang="sl-SI" smtClean="0"/>
              <a:t>12.5.2015</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94F970F9-3840-43D9-A7B9-F9BDD1ACB2B2}" type="slidenum">
              <a:rPr lang="sl-SI" smtClean="0"/>
              <a:t>‹#›</a:t>
            </a:fld>
            <a:endParaRPr lang="sl-SI"/>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FF914476-BAD5-470E-88A2-EAE5D4A62E46}" type="datetimeFigureOut">
              <a:rPr lang="sl-SI" smtClean="0"/>
              <a:t>12.5.2015</a:t>
            </a:fld>
            <a:endParaRPr lang="sl-SI"/>
          </a:p>
        </p:txBody>
      </p:sp>
      <p:sp>
        <p:nvSpPr>
          <p:cNvPr id="8" name="Footer Placeholder 7"/>
          <p:cNvSpPr>
            <a:spLocks noGrp="1"/>
          </p:cNvSpPr>
          <p:nvPr>
            <p:ph type="ftr" sz="quarter" idx="11"/>
          </p:nvPr>
        </p:nvSpPr>
        <p:spPr/>
        <p:txBody>
          <a:bodyPr/>
          <a:lstStyle/>
          <a:p>
            <a:endParaRPr lang="sl-SI"/>
          </a:p>
        </p:txBody>
      </p:sp>
      <p:sp>
        <p:nvSpPr>
          <p:cNvPr id="9" name="Slide Number Placeholder 8"/>
          <p:cNvSpPr>
            <a:spLocks noGrp="1"/>
          </p:cNvSpPr>
          <p:nvPr>
            <p:ph type="sldNum" sz="quarter" idx="12"/>
          </p:nvPr>
        </p:nvSpPr>
        <p:spPr/>
        <p:txBody>
          <a:bodyPr/>
          <a:lstStyle/>
          <a:p>
            <a:fld id="{94F970F9-3840-43D9-A7B9-F9BDD1ACB2B2}" type="slidenum">
              <a:rPr lang="sl-SI" smtClean="0"/>
              <a:t>‹#›</a:t>
            </a:fld>
            <a:endParaRPr lang="sl-SI"/>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FF914476-BAD5-470E-88A2-EAE5D4A62E46}" type="datetimeFigureOut">
              <a:rPr lang="sl-SI" smtClean="0"/>
              <a:t>12.5.2015</a:t>
            </a:fld>
            <a:endParaRPr lang="sl-SI"/>
          </a:p>
        </p:txBody>
      </p:sp>
      <p:sp>
        <p:nvSpPr>
          <p:cNvPr id="4" name="Footer Placeholder 3"/>
          <p:cNvSpPr>
            <a:spLocks noGrp="1"/>
          </p:cNvSpPr>
          <p:nvPr>
            <p:ph type="ftr" sz="quarter" idx="11"/>
          </p:nvPr>
        </p:nvSpPr>
        <p:spPr/>
        <p:txBody>
          <a:bodyPr/>
          <a:lstStyle/>
          <a:p>
            <a:endParaRPr lang="sl-SI"/>
          </a:p>
        </p:txBody>
      </p:sp>
      <p:sp>
        <p:nvSpPr>
          <p:cNvPr id="5" name="Slide Number Placeholder 4"/>
          <p:cNvSpPr>
            <a:spLocks noGrp="1"/>
          </p:cNvSpPr>
          <p:nvPr>
            <p:ph type="sldNum" sz="quarter" idx="12"/>
          </p:nvPr>
        </p:nvSpPr>
        <p:spPr/>
        <p:txBody>
          <a:bodyPr/>
          <a:lstStyle/>
          <a:p>
            <a:fld id="{94F970F9-3840-43D9-A7B9-F9BDD1ACB2B2}" type="slidenum">
              <a:rPr lang="sl-SI" smtClean="0"/>
              <a:t>‹#›</a:t>
            </a:fld>
            <a:endParaRPr lang="sl-SI"/>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914476-BAD5-470E-88A2-EAE5D4A62E46}" type="datetimeFigureOut">
              <a:rPr lang="sl-SI" smtClean="0"/>
              <a:t>12.5.2015</a:t>
            </a:fld>
            <a:endParaRPr lang="sl-SI"/>
          </a:p>
        </p:txBody>
      </p:sp>
      <p:sp>
        <p:nvSpPr>
          <p:cNvPr id="3" name="Footer Placeholder 2"/>
          <p:cNvSpPr>
            <a:spLocks noGrp="1"/>
          </p:cNvSpPr>
          <p:nvPr>
            <p:ph type="ftr" sz="quarter" idx="11"/>
          </p:nvPr>
        </p:nvSpPr>
        <p:spPr/>
        <p:txBody>
          <a:bodyPr/>
          <a:lstStyle/>
          <a:p>
            <a:endParaRPr lang="sl-SI"/>
          </a:p>
        </p:txBody>
      </p:sp>
      <p:sp>
        <p:nvSpPr>
          <p:cNvPr id="4" name="Slide Number Placeholder 3"/>
          <p:cNvSpPr>
            <a:spLocks noGrp="1"/>
          </p:cNvSpPr>
          <p:nvPr>
            <p:ph type="sldNum" sz="quarter" idx="12"/>
          </p:nvPr>
        </p:nvSpPr>
        <p:spPr/>
        <p:txBody>
          <a:bodyPr/>
          <a:lstStyle/>
          <a:p>
            <a:fld id="{94F970F9-3840-43D9-A7B9-F9BDD1ACB2B2}" type="slidenum">
              <a:rPr lang="sl-SI" smtClean="0"/>
              <a:t>‹#›</a:t>
            </a:fld>
            <a:endParaRPr lang="sl-SI"/>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F914476-BAD5-470E-88A2-EAE5D4A62E46}" type="datetimeFigureOut">
              <a:rPr lang="sl-SI" smtClean="0"/>
              <a:t>12.5.2015</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94F970F9-3840-43D9-A7B9-F9BDD1ACB2B2}" type="slidenum">
              <a:rPr lang="sl-SI" smtClean="0"/>
              <a:t>‹#›</a:t>
            </a:fld>
            <a:endParaRPr lang="sl-SI"/>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FF914476-BAD5-470E-88A2-EAE5D4A62E46}" type="datetimeFigureOut">
              <a:rPr lang="sl-SI" smtClean="0"/>
              <a:t>12.5.2015</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94F970F9-3840-43D9-A7B9-F9BDD1ACB2B2}" type="slidenum">
              <a:rPr lang="sl-SI" smtClean="0"/>
              <a:t>‹#›</a:t>
            </a:fld>
            <a:endParaRPr lang="sl-SI"/>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FF914476-BAD5-470E-88A2-EAE5D4A62E46}" type="datetimeFigureOut">
              <a:rPr lang="sl-SI" smtClean="0"/>
              <a:t>12.5.2015</a:t>
            </a:fld>
            <a:endParaRPr lang="sl-SI"/>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sl-SI"/>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94F970F9-3840-43D9-A7B9-F9BDD1ACB2B2}" type="slidenum">
              <a:rPr lang="sl-SI" smtClean="0"/>
              <a:t>‹#›</a:t>
            </a:fld>
            <a:endParaRPr lang="sl-SI"/>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4.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5.xml"/><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2" Type="http://schemas.openxmlformats.org/officeDocument/2006/relationships/hyperlink" Target="http://sr.wikipedia.org/wiki/1242" TargetMode="Externa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sl-SI"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108" y="0"/>
            <a:ext cx="7633783" cy="6858000"/>
          </a:xfrm>
          <a:prstGeom prst="rect">
            <a:avLst/>
          </a:prstGeom>
        </p:spPr>
      </p:pic>
    </p:spTree>
    <p:extLst>
      <p:ext uri="{BB962C8B-B14F-4D97-AF65-F5344CB8AC3E}">
        <p14:creationId xmlns:p14="http://schemas.microsoft.com/office/powerpoint/2010/main" val="595937642"/>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620688"/>
            <a:ext cx="4038600" cy="5505475"/>
          </a:xfrm>
        </p:spPr>
        <p:txBody>
          <a:bodyPr>
            <a:normAutofit/>
          </a:bodyPr>
          <a:lstStyle/>
          <a:p>
            <a:pPr marL="137160" indent="0" algn="just">
              <a:buNone/>
            </a:pPr>
            <a:r>
              <a:rPr lang="ru-RU" sz="1800" dirty="0">
                <a:latin typeface="Times New Roman"/>
                <a:cs typeface="Times New Roman"/>
              </a:rPr>
              <a:t>Касније су у рударским просторијама нађени бројни трагови рударења из тог времена</a:t>
            </a:r>
            <a:r>
              <a:rPr lang="ru-RU" sz="1800" dirty="0" smtClean="0">
                <a:latin typeface="Times New Roman"/>
                <a:cs typeface="Times New Roman"/>
              </a:rPr>
              <a:t>:</a:t>
            </a:r>
          </a:p>
          <a:p>
            <a:pPr marL="137160" indent="0" algn="just">
              <a:buNone/>
            </a:pPr>
            <a:endParaRPr lang="x-none" sz="1800" dirty="0" smtClean="0">
              <a:latin typeface="Times New Roman"/>
              <a:cs typeface="Times New Roman"/>
            </a:endParaRPr>
          </a:p>
          <a:p>
            <a:pPr marL="137160" indent="0" algn="just">
              <a:buNone/>
            </a:pPr>
            <a:endParaRPr lang="x-none" sz="1800" dirty="0">
              <a:latin typeface="Times New Roman"/>
              <a:cs typeface="Times New Roman"/>
            </a:endParaRPr>
          </a:p>
          <a:p>
            <a:pPr marL="137160" indent="0" algn="just">
              <a:buNone/>
            </a:pPr>
            <a:endParaRPr lang="x-none" sz="1800" dirty="0" smtClean="0">
              <a:latin typeface="Times New Roman"/>
              <a:cs typeface="Times New Roman"/>
            </a:endParaRPr>
          </a:p>
          <a:p>
            <a:pPr marL="137160" indent="0" algn="just">
              <a:buNone/>
            </a:pPr>
            <a:endParaRPr lang="x-none" sz="1800" dirty="0">
              <a:latin typeface="Times New Roman"/>
              <a:cs typeface="Times New Roman"/>
            </a:endParaRPr>
          </a:p>
          <a:p>
            <a:pPr marL="137160" indent="0" algn="just">
              <a:buNone/>
            </a:pPr>
            <a:endParaRPr lang="x-none" sz="1800" dirty="0" smtClean="0">
              <a:latin typeface="Times New Roman"/>
              <a:cs typeface="Times New Roman"/>
            </a:endParaRPr>
          </a:p>
          <a:p>
            <a:pPr marL="137160" indent="0" algn="just">
              <a:buNone/>
            </a:pPr>
            <a:endParaRPr lang="en-US" sz="1800" dirty="0" smtClean="0">
              <a:latin typeface="Times New Roman"/>
              <a:cs typeface="Times New Roman"/>
            </a:endParaRPr>
          </a:p>
          <a:p>
            <a:pPr marL="137160" indent="0" algn="just">
              <a:buNone/>
            </a:pPr>
            <a:endParaRPr lang="x-none" sz="1800" dirty="0">
              <a:latin typeface="Times New Roman"/>
              <a:cs typeface="Times New Roman"/>
            </a:endParaRPr>
          </a:p>
          <a:p>
            <a:pPr marL="137160" indent="0" algn="just">
              <a:buNone/>
            </a:pPr>
            <a:endParaRPr lang="x-none" sz="1800" dirty="0" smtClean="0">
              <a:latin typeface="Times New Roman"/>
              <a:cs typeface="Times New Roman"/>
            </a:endParaRPr>
          </a:p>
          <a:p>
            <a:pPr marL="137160" indent="0" algn="just">
              <a:buNone/>
            </a:pPr>
            <a:endParaRPr lang="x-none" sz="1800" dirty="0">
              <a:latin typeface="Times New Roman"/>
              <a:cs typeface="Times New Roman"/>
            </a:endParaRPr>
          </a:p>
          <a:p>
            <a:pPr marL="137160" indent="0" algn="just">
              <a:buNone/>
            </a:pPr>
            <a:r>
              <a:rPr lang="ru-RU" sz="1800" dirty="0" smtClean="0">
                <a:latin typeface="Times New Roman"/>
                <a:cs typeface="Times New Roman"/>
              </a:rPr>
              <a:t>Сл</a:t>
            </a:r>
            <a:r>
              <a:rPr lang="ru-RU" sz="1800" dirty="0">
                <a:latin typeface="Times New Roman"/>
                <a:cs typeface="Times New Roman"/>
              </a:rPr>
              <a:t>. бр. 3.</a:t>
            </a:r>
          </a:p>
          <a:p>
            <a:pPr marL="137160" indent="0" algn="just">
              <a:buNone/>
            </a:pPr>
            <a:r>
              <a:rPr lang="ru-RU" sz="1800" dirty="0">
                <a:latin typeface="Times New Roman"/>
                <a:cs typeface="Times New Roman"/>
              </a:rPr>
              <a:t>(Посуде за прикупљање </a:t>
            </a:r>
            <a:r>
              <a:rPr lang="ru-RU" sz="1800" dirty="0" smtClean="0">
                <a:latin typeface="Times New Roman"/>
                <a:cs typeface="Times New Roman"/>
              </a:rPr>
              <a:t>и испирање </a:t>
            </a:r>
            <a:r>
              <a:rPr lang="ru-RU" sz="1800" dirty="0">
                <a:latin typeface="Times New Roman"/>
                <a:cs typeface="Times New Roman"/>
              </a:rPr>
              <a:t>материјала нађене </a:t>
            </a:r>
            <a:r>
              <a:rPr lang="ru-RU" sz="1800" dirty="0" smtClean="0">
                <a:latin typeface="Times New Roman"/>
                <a:cs typeface="Times New Roman"/>
              </a:rPr>
              <a:t>у </a:t>
            </a:r>
            <a:r>
              <a:rPr lang="ru-RU" sz="1800" dirty="0">
                <a:latin typeface="Times New Roman"/>
                <a:cs typeface="Times New Roman"/>
              </a:rPr>
              <a:t>римским рударским </a:t>
            </a:r>
            <a:r>
              <a:rPr lang="ru-RU" sz="1800" dirty="0" smtClean="0">
                <a:latin typeface="Times New Roman"/>
                <a:cs typeface="Times New Roman"/>
              </a:rPr>
              <a:t>просторијама</a:t>
            </a:r>
            <a:r>
              <a:rPr lang="en-GB" sz="1800" dirty="0" smtClean="0">
                <a:latin typeface="Times New Roman"/>
                <a:cs typeface="Times New Roman"/>
              </a:rPr>
              <a:t>.</a:t>
            </a:r>
            <a:r>
              <a:rPr lang="ru-RU" sz="1800" dirty="0" smtClean="0">
                <a:latin typeface="Bookman Old Style" pitchFamily="18" charset="0"/>
              </a:rPr>
              <a:t>)</a:t>
            </a:r>
            <a:endParaRPr lang="ru-RU" sz="1800" dirty="0">
              <a:latin typeface="Bookman Old Style" pitchFamily="18" charset="0"/>
            </a:endParaRPr>
          </a:p>
          <a:p>
            <a:pPr marL="137160" indent="0" algn="just">
              <a:buNone/>
            </a:pPr>
            <a:endParaRPr lang="sl-SI" sz="1800" dirty="0">
              <a:latin typeface="Bookman Old Style" pitchFamily="18" charset="0"/>
            </a:endParaRPr>
          </a:p>
        </p:txBody>
      </p:sp>
      <p:sp>
        <p:nvSpPr>
          <p:cNvPr id="4" name="Content Placeholder 3"/>
          <p:cNvSpPr>
            <a:spLocks noGrp="1"/>
          </p:cNvSpPr>
          <p:nvPr>
            <p:ph sz="half" idx="2"/>
          </p:nvPr>
        </p:nvSpPr>
        <p:spPr>
          <a:xfrm>
            <a:off x="4648200" y="620688"/>
            <a:ext cx="4038600" cy="5505475"/>
          </a:xfrm>
        </p:spPr>
        <p:txBody>
          <a:bodyPr>
            <a:normAutofit/>
          </a:bodyPr>
          <a:lstStyle/>
          <a:p>
            <a:pPr marL="137160" indent="0" algn="just">
              <a:buNone/>
            </a:pPr>
            <a:r>
              <a:rPr lang="en-US" sz="1800" dirty="0">
                <a:latin typeface="Times New Roman"/>
                <a:cs typeface="Times New Roman"/>
              </a:rPr>
              <a:t>Later, in the mining areas</a:t>
            </a:r>
            <a:r>
              <a:rPr lang="en-US" sz="1800" dirty="0" smtClean="0">
                <a:latin typeface="Times New Roman"/>
                <a:cs typeface="Times New Roman"/>
              </a:rPr>
              <a:t>, were </a:t>
            </a:r>
            <a:r>
              <a:rPr lang="en-US" sz="1800" dirty="0">
                <a:latin typeface="Times New Roman"/>
                <a:cs typeface="Times New Roman"/>
              </a:rPr>
              <a:t>found  mining traces of settlement at that </a:t>
            </a:r>
            <a:r>
              <a:rPr lang="en-US" sz="1800" dirty="0" smtClean="0">
                <a:latin typeface="Times New Roman"/>
                <a:cs typeface="Times New Roman"/>
              </a:rPr>
              <a:t>time:</a:t>
            </a:r>
          </a:p>
          <a:p>
            <a:pPr marL="137160" indent="0" algn="just">
              <a:buNone/>
            </a:pPr>
            <a:endParaRPr lang="en-US" sz="1800" dirty="0">
              <a:latin typeface="Times New Roman"/>
              <a:cs typeface="Times New Roman"/>
            </a:endParaRPr>
          </a:p>
          <a:p>
            <a:pPr marL="137160" indent="0" algn="just">
              <a:buNone/>
            </a:pPr>
            <a:endParaRPr lang="en-US" sz="1800" dirty="0" smtClean="0">
              <a:latin typeface="Times New Roman"/>
              <a:cs typeface="Times New Roman"/>
            </a:endParaRPr>
          </a:p>
          <a:p>
            <a:pPr marL="137160" indent="0" algn="just">
              <a:buNone/>
            </a:pPr>
            <a:endParaRPr lang="en-US" sz="1800" dirty="0">
              <a:latin typeface="Times New Roman"/>
              <a:cs typeface="Times New Roman"/>
            </a:endParaRPr>
          </a:p>
          <a:p>
            <a:pPr marL="137160" indent="0" algn="just">
              <a:buNone/>
            </a:pPr>
            <a:endParaRPr lang="en-US" sz="1800" dirty="0" smtClean="0">
              <a:latin typeface="Times New Roman"/>
              <a:cs typeface="Times New Roman"/>
            </a:endParaRPr>
          </a:p>
          <a:p>
            <a:pPr marL="137160" indent="0" algn="just">
              <a:buNone/>
            </a:pPr>
            <a:endParaRPr lang="en-US" sz="1800" dirty="0">
              <a:latin typeface="Times New Roman"/>
              <a:cs typeface="Times New Roman"/>
            </a:endParaRPr>
          </a:p>
          <a:p>
            <a:pPr marL="137160" indent="0" algn="just">
              <a:buNone/>
            </a:pPr>
            <a:endParaRPr lang="en-US" sz="1800" dirty="0" smtClean="0">
              <a:latin typeface="Times New Roman"/>
              <a:cs typeface="Times New Roman"/>
            </a:endParaRPr>
          </a:p>
          <a:p>
            <a:pPr marL="137160" indent="0" algn="just">
              <a:buNone/>
            </a:pPr>
            <a:endParaRPr lang="en-US" sz="1800" dirty="0">
              <a:latin typeface="Times New Roman"/>
              <a:cs typeface="Times New Roman"/>
            </a:endParaRPr>
          </a:p>
          <a:p>
            <a:pPr marL="137160" indent="0" algn="just">
              <a:buNone/>
            </a:pPr>
            <a:endParaRPr lang="en-US" sz="1800" dirty="0" smtClean="0">
              <a:latin typeface="Times New Roman"/>
              <a:cs typeface="Times New Roman"/>
            </a:endParaRPr>
          </a:p>
          <a:p>
            <a:pPr marL="137160" indent="0" algn="just">
              <a:buNone/>
            </a:pPr>
            <a:endParaRPr lang="en-US" sz="1800" dirty="0" smtClean="0">
              <a:latin typeface="Times New Roman"/>
              <a:cs typeface="Times New Roman"/>
            </a:endParaRPr>
          </a:p>
          <a:p>
            <a:pPr marL="137160" indent="0" algn="just">
              <a:buNone/>
            </a:pPr>
            <a:endParaRPr lang="en-US" sz="1800" dirty="0">
              <a:latin typeface="Times New Roman"/>
              <a:cs typeface="Times New Roman"/>
            </a:endParaRPr>
          </a:p>
          <a:p>
            <a:pPr marL="137160" indent="0" algn="just">
              <a:buNone/>
            </a:pPr>
            <a:r>
              <a:rPr lang="en-US" sz="1800" dirty="0" smtClean="0">
                <a:latin typeface="Times New Roman"/>
                <a:cs typeface="Times New Roman"/>
              </a:rPr>
              <a:t>Picture </a:t>
            </a:r>
            <a:r>
              <a:rPr lang="ru-RU" sz="1800" dirty="0" smtClean="0">
                <a:latin typeface="Times New Roman"/>
                <a:cs typeface="Times New Roman"/>
              </a:rPr>
              <a:t>№ 3</a:t>
            </a:r>
            <a:r>
              <a:rPr lang="en-GB" sz="1800" dirty="0" smtClean="0">
                <a:latin typeface="Times New Roman"/>
                <a:cs typeface="Times New Roman"/>
              </a:rPr>
              <a:t>.</a:t>
            </a:r>
          </a:p>
          <a:p>
            <a:pPr marL="137160" indent="0" algn="just">
              <a:buNone/>
            </a:pPr>
            <a:r>
              <a:rPr lang="en-US" sz="1800" dirty="0" smtClean="0">
                <a:latin typeface="Times New Roman"/>
                <a:cs typeface="Times New Roman"/>
              </a:rPr>
              <a:t>(Collection </a:t>
            </a:r>
            <a:r>
              <a:rPr lang="en-US" sz="1800" dirty="0">
                <a:latin typeface="Times New Roman"/>
                <a:cs typeface="Times New Roman"/>
              </a:rPr>
              <a:t>bins and washing materials were found in Roman </a:t>
            </a:r>
            <a:r>
              <a:rPr lang="en-US" sz="1800" dirty="0" smtClean="0">
                <a:latin typeface="Times New Roman"/>
                <a:cs typeface="Times New Roman"/>
              </a:rPr>
              <a:t>mining.) </a:t>
            </a:r>
            <a:endParaRPr lang="sl-SI" sz="1800" dirty="0">
              <a:latin typeface="Times New Roman"/>
              <a:cs typeface="Times New Roman"/>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844824"/>
            <a:ext cx="3562350"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39" y="1844824"/>
            <a:ext cx="3567113"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9145232"/>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692696"/>
            <a:ext cx="4038600" cy="5433467"/>
          </a:xfrm>
        </p:spPr>
        <p:txBody>
          <a:bodyPr>
            <a:normAutofit/>
          </a:bodyPr>
          <a:lstStyle/>
          <a:p>
            <a:pPr marL="137160" indent="0" algn="just">
              <a:buNone/>
            </a:pPr>
            <a:r>
              <a:rPr lang="ru-RU" sz="1800" dirty="0">
                <a:latin typeface="Times New Roman"/>
                <a:cs typeface="Times New Roman"/>
              </a:rPr>
              <a:t>Аустроугарска истраживања тог периода су била </a:t>
            </a:r>
            <a:r>
              <a:rPr lang="ru-RU" sz="1800" dirty="0" err="1" smtClean="0">
                <a:latin typeface="Times New Roman"/>
                <a:cs typeface="Times New Roman"/>
              </a:rPr>
              <a:t>интензивна</a:t>
            </a:r>
            <a:r>
              <a:rPr lang="ru-RU" sz="1800" dirty="0" smtClean="0">
                <a:latin typeface="Times New Roman"/>
                <a:cs typeface="Times New Roman"/>
              </a:rPr>
              <a:t> </a:t>
            </a:r>
            <a:r>
              <a:rPr lang="ru-RU" sz="1800" dirty="0">
                <a:latin typeface="Times New Roman"/>
                <a:cs typeface="Times New Roman"/>
              </a:rPr>
              <a:t>и они су показивали велики интерес за </a:t>
            </a:r>
            <a:r>
              <a:rPr lang="ru-RU" sz="1800" dirty="0" smtClean="0">
                <a:latin typeface="Times New Roman"/>
                <a:cs typeface="Times New Roman"/>
              </a:rPr>
              <a:t>експлоатацијом </a:t>
            </a:r>
            <a:r>
              <a:rPr lang="ru-RU" sz="1800" dirty="0">
                <a:latin typeface="Times New Roman"/>
                <a:cs typeface="Times New Roman"/>
              </a:rPr>
              <a:t>руде у овом крају</a:t>
            </a:r>
            <a:r>
              <a:rPr lang="ru-RU" sz="1800" dirty="0" smtClean="0">
                <a:latin typeface="Times New Roman"/>
                <a:cs typeface="Times New Roman"/>
              </a:rPr>
              <a:t>.</a:t>
            </a:r>
            <a:endParaRPr lang="en-GB" sz="1800" dirty="0" smtClean="0">
              <a:latin typeface="Times New Roman"/>
              <a:cs typeface="Times New Roman"/>
            </a:endParaRPr>
          </a:p>
          <a:p>
            <a:pPr marL="137160" indent="0" algn="just">
              <a:buNone/>
            </a:pPr>
            <a:endParaRPr lang="ru-RU" sz="1800" dirty="0" smtClean="0">
              <a:latin typeface="Times New Roman"/>
              <a:cs typeface="Times New Roman"/>
            </a:endParaRPr>
          </a:p>
          <a:p>
            <a:pPr marL="137160" indent="0" algn="just">
              <a:buNone/>
            </a:pPr>
            <a:endParaRPr lang="x-none" sz="1800" dirty="0" smtClean="0">
              <a:latin typeface="Times New Roman"/>
              <a:cs typeface="Times New Roman"/>
            </a:endParaRPr>
          </a:p>
          <a:p>
            <a:pPr marL="137160" indent="0" algn="just">
              <a:buNone/>
            </a:pPr>
            <a:endParaRPr lang="x-none" sz="1800" dirty="0">
              <a:latin typeface="Times New Roman"/>
              <a:cs typeface="Times New Roman"/>
            </a:endParaRPr>
          </a:p>
          <a:p>
            <a:pPr marL="137160" indent="0" algn="just">
              <a:buNone/>
            </a:pPr>
            <a:endParaRPr lang="x-none" sz="1800" dirty="0" smtClean="0">
              <a:latin typeface="Times New Roman"/>
              <a:cs typeface="Times New Roman"/>
            </a:endParaRPr>
          </a:p>
          <a:p>
            <a:pPr marL="137160" indent="0" algn="just">
              <a:buNone/>
            </a:pPr>
            <a:endParaRPr lang="x-none" sz="1800" dirty="0">
              <a:latin typeface="Times New Roman"/>
              <a:cs typeface="Times New Roman"/>
            </a:endParaRPr>
          </a:p>
          <a:p>
            <a:pPr marL="137160" indent="0" algn="just">
              <a:buNone/>
            </a:pPr>
            <a:endParaRPr lang="ru-RU" sz="1800" dirty="0" smtClean="0">
              <a:latin typeface="Times New Roman"/>
              <a:cs typeface="Times New Roman"/>
            </a:endParaRPr>
          </a:p>
          <a:p>
            <a:pPr marL="137160" indent="0" algn="just">
              <a:buNone/>
            </a:pPr>
            <a:r>
              <a:rPr lang="ru-RU" sz="1800" dirty="0" smtClean="0">
                <a:latin typeface="Times New Roman"/>
                <a:cs typeface="Times New Roman"/>
              </a:rPr>
              <a:t>Сл</a:t>
            </a:r>
            <a:r>
              <a:rPr lang="ru-RU" sz="1800" dirty="0">
                <a:latin typeface="Times New Roman"/>
                <a:cs typeface="Times New Roman"/>
              </a:rPr>
              <a:t>. бр. 4. Аустријска геолошка карта из 1889 године ревира „САСЕ“ коју је урадило „Рударско акционарско друштво Босна“.</a:t>
            </a:r>
            <a:endParaRPr lang="sl-SI" sz="1800" dirty="0">
              <a:latin typeface="Times New Roman"/>
              <a:cs typeface="Times New Roman"/>
            </a:endParaRPr>
          </a:p>
        </p:txBody>
      </p:sp>
      <p:sp>
        <p:nvSpPr>
          <p:cNvPr id="4" name="Content Placeholder 3"/>
          <p:cNvSpPr>
            <a:spLocks noGrp="1"/>
          </p:cNvSpPr>
          <p:nvPr>
            <p:ph sz="half" idx="2"/>
          </p:nvPr>
        </p:nvSpPr>
        <p:spPr>
          <a:xfrm>
            <a:off x="4648200" y="692696"/>
            <a:ext cx="4038600" cy="5433467"/>
          </a:xfrm>
        </p:spPr>
        <p:txBody>
          <a:bodyPr>
            <a:normAutofit/>
          </a:bodyPr>
          <a:lstStyle/>
          <a:p>
            <a:pPr marL="137160" indent="0" algn="just">
              <a:buNone/>
            </a:pPr>
            <a:r>
              <a:rPr lang="en-US" sz="1800" dirty="0">
                <a:latin typeface="Times New Roman"/>
                <a:cs typeface="Times New Roman"/>
              </a:rPr>
              <a:t>Austro-Hungarian research of this period was intense and they showed great interest in the exploitation of minerals in the area</a:t>
            </a:r>
            <a:r>
              <a:rPr lang="en-US" sz="1800" dirty="0" smtClean="0">
                <a:latin typeface="Times New Roman"/>
                <a:cs typeface="Times New Roman"/>
              </a:rPr>
              <a:t>.</a:t>
            </a:r>
          </a:p>
          <a:p>
            <a:pPr marL="137160" indent="0" algn="just">
              <a:buNone/>
            </a:pPr>
            <a:endParaRPr lang="en-US" sz="1800" dirty="0" smtClean="0">
              <a:latin typeface="Times New Roman"/>
              <a:cs typeface="Times New Roman"/>
            </a:endParaRPr>
          </a:p>
          <a:p>
            <a:pPr marL="137160" indent="0" algn="just">
              <a:buNone/>
            </a:pPr>
            <a:endParaRPr lang="en-US" sz="1800" dirty="0">
              <a:latin typeface="Times New Roman"/>
              <a:cs typeface="Times New Roman"/>
            </a:endParaRPr>
          </a:p>
          <a:p>
            <a:pPr marL="137160" indent="0" algn="just">
              <a:buNone/>
            </a:pPr>
            <a:endParaRPr lang="en-US" sz="1800" dirty="0" smtClean="0">
              <a:latin typeface="Times New Roman"/>
              <a:cs typeface="Times New Roman"/>
            </a:endParaRPr>
          </a:p>
          <a:p>
            <a:pPr marL="137160" indent="0" algn="just">
              <a:buNone/>
            </a:pPr>
            <a:endParaRPr lang="en-US" sz="1800" dirty="0">
              <a:latin typeface="Times New Roman"/>
              <a:cs typeface="Times New Roman"/>
            </a:endParaRPr>
          </a:p>
          <a:p>
            <a:pPr marL="137160" indent="0" algn="just">
              <a:buNone/>
            </a:pPr>
            <a:endParaRPr lang="en-US" sz="1800" dirty="0" smtClean="0">
              <a:latin typeface="Times New Roman"/>
              <a:cs typeface="Times New Roman"/>
            </a:endParaRPr>
          </a:p>
          <a:p>
            <a:pPr marL="137160" indent="0" algn="just">
              <a:buNone/>
            </a:pPr>
            <a:endParaRPr lang="x-none" sz="1800" dirty="0" smtClean="0">
              <a:latin typeface="Times New Roman"/>
              <a:cs typeface="Times New Roman"/>
            </a:endParaRPr>
          </a:p>
          <a:p>
            <a:pPr marL="137160" indent="0" algn="just">
              <a:buNone/>
            </a:pPr>
            <a:r>
              <a:rPr lang="en-US" sz="1800" dirty="0" smtClean="0">
                <a:latin typeface="Times New Roman"/>
                <a:cs typeface="Times New Roman"/>
              </a:rPr>
              <a:t>Picture </a:t>
            </a:r>
            <a:r>
              <a:rPr lang="ru-RU" sz="1800" dirty="0">
                <a:latin typeface="Times New Roman"/>
                <a:cs typeface="Times New Roman"/>
              </a:rPr>
              <a:t>№</a:t>
            </a:r>
            <a:r>
              <a:rPr lang="en-US" sz="1800" dirty="0" smtClean="0">
                <a:latin typeface="Times New Roman"/>
                <a:cs typeface="Times New Roman"/>
              </a:rPr>
              <a:t> 4.  </a:t>
            </a:r>
            <a:r>
              <a:rPr lang="en-US" sz="1800" dirty="0">
                <a:latin typeface="Times New Roman"/>
                <a:cs typeface="Times New Roman"/>
              </a:rPr>
              <a:t>Austrian geological map of the mining district in 1889, "SASE"  prepared </a:t>
            </a:r>
            <a:r>
              <a:rPr lang="en-US" sz="1800" dirty="0" smtClean="0">
                <a:latin typeface="Times New Roman"/>
                <a:cs typeface="Times New Roman"/>
              </a:rPr>
              <a:t>by “Bosnia </a:t>
            </a:r>
            <a:r>
              <a:rPr lang="en-US" sz="1800" dirty="0">
                <a:latin typeface="Times New Roman"/>
                <a:cs typeface="Times New Roman"/>
              </a:rPr>
              <a:t>Mining </a:t>
            </a:r>
            <a:r>
              <a:rPr lang="en-US" sz="1800" dirty="0" smtClean="0">
                <a:latin typeface="Times New Roman"/>
                <a:cs typeface="Times New Roman"/>
              </a:rPr>
              <a:t>corporation.</a:t>
            </a:r>
            <a:r>
              <a:rPr lang="en-US" sz="1800" dirty="0">
                <a:latin typeface="Times New Roman"/>
                <a:cs typeface="Times New Roman"/>
              </a:rPr>
              <a:t>"</a:t>
            </a:r>
            <a:endParaRPr lang="sl-SI" sz="1800" dirty="0">
              <a:latin typeface="Times New Roman"/>
              <a:cs typeface="Times New Roman"/>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570" y="2276872"/>
            <a:ext cx="3710878"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7871" y="2276872"/>
            <a:ext cx="3713163"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0491384"/>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764704"/>
            <a:ext cx="4038600" cy="5361459"/>
          </a:xfrm>
        </p:spPr>
        <p:txBody>
          <a:bodyPr>
            <a:normAutofit/>
          </a:bodyPr>
          <a:lstStyle/>
          <a:p>
            <a:pPr marL="137160" indent="0" algn="just">
              <a:buNone/>
            </a:pPr>
            <a:r>
              <a:rPr lang="ru-RU" sz="1800" dirty="0">
                <a:latin typeface="Times New Roman"/>
                <a:cs typeface="Times New Roman"/>
              </a:rPr>
              <a:t>У том периоду на овом подручју се озбиљно рудари и истражује те многи </a:t>
            </a:r>
            <a:r>
              <a:rPr lang="ru-RU" sz="1800" dirty="0" smtClean="0">
                <a:latin typeface="Times New Roman"/>
                <a:cs typeface="Times New Roman"/>
              </a:rPr>
              <a:t>еминентни Аустроугарски </a:t>
            </a:r>
            <a:r>
              <a:rPr lang="ru-RU" sz="1800" dirty="0">
                <a:latin typeface="Times New Roman"/>
                <a:cs typeface="Times New Roman"/>
              </a:rPr>
              <a:t>стручњаци </a:t>
            </a:r>
            <a:r>
              <a:rPr lang="ru-RU" sz="1800" dirty="0" smtClean="0">
                <a:latin typeface="Times New Roman"/>
                <a:cs typeface="Times New Roman"/>
              </a:rPr>
              <a:t>рударства </a:t>
            </a:r>
            <a:r>
              <a:rPr lang="ru-RU" sz="1800" dirty="0">
                <a:latin typeface="Times New Roman"/>
                <a:cs typeface="Times New Roman"/>
              </a:rPr>
              <a:t>и </a:t>
            </a:r>
            <a:r>
              <a:rPr lang="ru-RU" sz="1800" dirty="0" smtClean="0">
                <a:latin typeface="Times New Roman"/>
                <a:cs typeface="Times New Roman"/>
              </a:rPr>
              <a:t>геологије</a:t>
            </a:r>
            <a:r>
              <a:rPr lang="ru-RU" sz="1800" dirty="0">
                <a:latin typeface="Times New Roman"/>
                <a:cs typeface="Times New Roman"/>
              </a:rPr>
              <a:t> </a:t>
            </a:r>
            <a:r>
              <a:rPr lang="ru-RU" sz="1800" dirty="0" smtClean="0">
                <a:latin typeface="Times New Roman"/>
                <a:cs typeface="Times New Roman"/>
              </a:rPr>
              <a:t>бивају </a:t>
            </a:r>
            <a:r>
              <a:rPr lang="ru-RU" sz="1800" dirty="0">
                <a:latin typeface="Times New Roman"/>
                <a:cs typeface="Times New Roman"/>
              </a:rPr>
              <a:t>ангажовани у Сасама.</a:t>
            </a:r>
          </a:p>
          <a:p>
            <a:pPr marL="137160" indent="0" algn="just">
              <a:buNone/>
            </a:pPr>
            <a:r>
              <a:rPr lang="ru-RU" sz="1800" dirty="0">
                <a:latin typeface="Times New Roman"/>
                <a:cs typeface="Times New Roman"/>
              </a:rPr>
              <a:t>Неки од њих су и сахрањени на овим просторима као што је и истакнути аустријски геолог господин </a:t>
            </a:r>
            <a:r>
              <a:rPr lang="sl-SI" sz="1800" dirty="0">
                <a:latin typeface="Times New Roman"/>
                <a:cs typeface="Times New Roman"/>
              </a:rPr>
              <a:t>Ludwig Pogatschinig (1828-1892).</a:t>
            </a:r>
          </a:p>
          <a:p>
            <a:pPr marL="137160" indent="0" algn="just">
              <a:buNone/>
            </a:pPr>
            <a:endParaRPr lang="sl-SI" sz="1800" dirty="0">
              <a:latin typeface="Bookman Old Style" pitchFamily="18" charset="0"/>
            </a:endParaRPr>
          </a:p>
        </p:txBody>
      </p:sp>
      <p:sp>
        <p:nvSpPr>
          <p:cNvPr id="4" name="Content Placeholder 3"/>
          <p:cNvSpPr>
            <a:spLocks noGrp="1"/>
          </p:cNvSpPr>
          <p:nvPr>
            <p:ph sz="half" idx="2"/>
          </p:nvPr>
        </p:nvSpPr>
        <p:spPr>
          <a:xfrm>
            <a:off x="4648200" y="764704"/>
            <a:ext cx="4038600" cy="5361459"/>
          </a:xfrm>
        </p:spPr>
        <p:txBody>
          <a:bodyPr>
            <a:normAutofit/>
          </a:bodyPr>
          <a:lstStyle/>
          <a:p>
            <a:pPr marL="137160" indent="0" algn="just">
              <a:buNone/>
            </a:pPr>
            <a:r>
              <a:rPr lang="en-US" sz="1800" dirty="0">
                <a:latin typeface="Times New Roman"/>
                <a:cs typeface="Times New Roman"/>
              </a:rPr>
              <a:t>During this period in this area seriously and investigate miners and many eminent experts in geology and mining, they are engaged in the Austro-Hungarian Sase.</a:t>
            </a:r>
          </a:p>
          <a:p>
            <a:pPr marL="137160" indent="0" algn="just">
              <a:buNone/>
            </a:pPr>
            <a:r>
              <a:rPr lang="en-US" sz="1800" dirty="0">
                <a:latin typeface="Times New Roman"/>
                <a:cs typeface="Times New Roman"/>
              </a:rPr>
              <a:t>Some of them are buried in this region as well as prominent Austrian geologist Mr. Ludwig Pogatschinig (1828-1892).</a:t>
            </a:r>
          </a:p>
          <a:p>
            <a:pPr marL="137160" indent="0" algn="just">
              <a:buNone/>
            </a:pPr>
            <a:endParaRPr lang="sl-SI" sz="1800" dirty="0">
              <a:latin typeface="+mj-lt"/>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4005065"/>
            <a:ext cx="3600400" cy="1919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4003872"/>
            <a:ext cx="3603625"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9139502"/>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692696"/>
            <a:ext cx="4038600" cy="5433467"/>
          </a:xfrm>
        </p:spPr>
        <p:txBody>
          <a:bodyPr>
            <a:normAutofit/>
          </a:bodyPr>
          <a:lstStyle/>
          <a:p>
            <a:pPr marL="137160" indent="0" algn="just">
              <a:buNone/>
            </a:pPr>
            <a:r>
              <a:rPr lang="ru-RU" sz="1800" dirty="0">
                <a:latin typeface="Times New Roman"/>
                <a:cs typeface="Times New Roman"/>
              </a:rPr>
              <a:t>У вријеме СФРЈ екплоатација руде олова и цинка у Сасама добија модеран и трајан карактер. </a:t>
            </a:r>
            <a:endParaRPr lang="en-US" sz="1800" dirty="0" smtClean="0">
              <a:latin typeface="Times New Roman"/>
              <a:cs typeface="Times New Roman"/>
            </a:endParaRPr>
          </a:p>
          <a:p>
            <a:pPr marL="137160" indent="0" algn="just">
              <a:buNone/>
            </a:pPr>
            <a:endParaRPr lang="ru-RU" sz="1800" dirty="0" smtClean="0">
              <a:latin typeface="Times New Roman"/>
              <a:cs typeface="Times New Roman"/>
            </a:endParaRPr>
          </a:p>
          <a:p>
            <a:pPr marL="137160" indent="0" algn="just">
              <a:buNone/>
            </a:pPr>
            <a:r>
              <a:rPr lang="ru-RU" sz="1800" dirty="0" smtClean="0">
                <a:latin typeface="Times New Roman"/>
                <a:cs typeface="Times New Roman"/>
              </a:rPr>
              <a:t>Рађена </a:t>
            </a:r>
            <a:r>
              <a:rPr lang="ru-RU" sz="1800" dirty="0">
                <a:latin typeface="Times New Roman"/>
                <a:cs typeface="Times New Roman"/>
              </a:rPr>
              <a:t>су детаљна геолошка истраживања и </a:t>
            </a:r>
            <a:r>
              <a:rPr lang="ru-RU" sz="1800" dirty="0" smtClean="0">
                <a:latin typeface="Times New Roman"/>
                <a:cs typeface="Times New Roman"/>
              </a:rPr>
              <a:t>примје</a:t>
            </a:r>
            <a:r>
              <a:rPr lang="sr-Cyrl-BA" sz="1800" dirty="0">
                <a:latin typeface="Times New Roman"/>
                <a:cs typeface="Times New Roman"/>
              </a:rPr>
              <a:t>њ</a:t>
            </a:r>
            <a:r>
              <a:rPr lang="ru-RU" sz="1800" dirty="0" smtClean="0">
                <a:latin typeface="Times New Roman"/>
                <a:cs typeface="Times New Roman"/>
              </a:rPr>
              <a:t>ивани </a:t>
            </a:r>
            <a:r>
              <a:rPr lang="ru-RU" sz="1800" dirty="0">
                <a:latin typeface="Times New Roman"/>
                <a:cs typeface="Times New Roman"/>
              </a:rPr>
              <a:t>сви савремени рударски и геолошки стандарди.</a:t>
            </a:r>
          </a:p>
          <a:p>
            <a:pPr marL="137160" indent="0" algn="just">
              <a:buNone/>
            </a:pPr>
            <a:r>
              <a:rPr lang="ru-RU" sz="1800" dirty="0">
                <a:latin typeface="Times New Roman"/>
                <a:cs typeface="Times New Roman"/>
              </a:rPr>
              <a:t>Експлоатација руде почиње у периоду око 1964 године гдје се континуирано развија и унапређује све до почетка Грађанског рата у Југославији. </a:t>
            </a:r>
          </a:p>
          <a:p>
            <a:pPr marL="137160" indent="0" algn="just">
              <a:buNone/>
            </a:pPr>
            <a:r>
              <a:rPr lang="ru-RU" sz="1800" dirty="0">
                <a:latin typeface="Times New Roman"/>
                <a:cs typeface="Times New Roman"/>
              </a:rPr>
              <a:t>Период ратних дешавања је зауставио радове у руднику</a:t>
            </a:r>
            <a:r>
              <a:rPr lang="ru-RU" sz="1800" dirty="0" smtClean="0">
                <a:latin typeface="Times New Roman"/>
                <a:cs typeface="Times New Roman"/>
              </a:rPr>
              <a:t>.</a:t>
            </a:r>
          </a:p>
          <a:p>
            <a:pPr marL="137160" indent="0" algn="just">
              <a:buNone/>
            </a:pPr>
            <a:endParaRPr lang="ru-RU" sz="1800" dirty="0">
              <a:latin typeface="Bookman Old Style" pitchFamily="18" charset="0"/>
            </a:endParaRPr>
          </a:p>
          <a:p>
            <a:pPr marL="137160" indent="0">
              <a:buNone/>
            </a:pPr>
            <a:endParaRPr lang="sl-SI" sz="1800" dirty="0">
              <a:latin typeface="Bookman Old Style" pitchFamily="18" charset="0"/>
            </a:endParaRPr>
          </a:p>
        </p:txBody>
      </p:sp>
      <p:sp>
        <p:nvSpPr>
          <p:cNvPr id="4" name="Content Placeholder 3"/>
          <p:cNvSpPr>
            <a:spLocks noGrp="1"/>
          </p:cNvSpPr>
          <p:nvPr>
            <p:ph sz="half" idx="2"/>
          </p:nvPr>
        </p:nvSpPr>
        <p:spPr>
          <a:xfrm>
            <a:off x="4648200" y="692696"/>
            <a:ext cx="4038600" cy="5433467"/>
          </a:xfrm>
        </p:spPr>
        <p:txBody>
          <a:bodyPr>
            <a:normAutofit/>
          </a:bodyPr>
          <a:lstStyle/>
          <a:p>
            <a:pPr marL="137160" indent="0" algn="just">
              <a:buNone/>
            </a:pPr>
            <a:r>
              <a:rPr lang="en-US" sz="1800" dirty="0">
                <a:latin typeface="Times New Roman"/>
                <a:cs typeface="Times New Roman"/>
              </a:rPr>
              <a:t>At the time </a:t>
            </a:r>
            <a:r>
              <a:rPr lang="en-US" sz="1800" dirty="0" smtClean="0">
                <a:latin typeface="Times New Roman"/>
                <a:cs typeface="Times New Roman"/>
              </a:rPr>
              <a:t>of Former </a:t>
            </a:r>
            <a:r>
              <a:rPr lang="en-US" sz="1800" dirty="0">
                <a:latin typeface="Times New Roman"/>
                <a:cs typeface="Times New Roman"/>
              </a:rPr>
              <a:t>Republic of Yugoslavia, exploitation of lead and zinc ore in Sase gets stylish and durable character.  </a:t>
            </a:r>
            <a:endParaRPr lang="en-US" sz="1800" dirty="0" smtClean="0">
              <a:latin typeface="Times New Roman"/>
              <a:cs typeface="Times New Roman"/>
            </a:endParaRPr>
          </a:p>
          <a:p>
            <a:pPr marL="137160" indent="0" algn="just">
              <a:buNone/>
            </a:pPr>
            <a:r>
              <a:rPr lang="en-US" sz="1800" dirty="0" smtClean="0">
                <a:latin typeface="Times New Roman"/>
                <a:cs typeface="Times New Roman"/>
              </a:rPr>
              <a:t>They </a:t>
            </a:r>
            <a:r>
              <a:rPr lang="en-US" sz="1800" dirty="0">
                <a:latin typeface="Times New Roman"/>
                <a:cs typeface="Times New Roman"/>
              </a:rPr>
              <a:t>went </a:t>
            </a:r>
            <a:r>
              <a:rPr lang="en-US" sz="1800" dirty="0" smtClean="0">
                <a:latin typeface="Times New Roman"/>
                <a:cs typeface="Times New Roman"/>
              </a:rPr>
              <a:t>through the </a:t>
            </a:r>
            <a:r>
              <a:rPr lang="en-US" sz="1800" dirty="0">
                <a:latin typeface="Times New Roman"/>
                <a:cs typeface="Times New Roman"/>
              </a:rPr>
              <a:t>detailed geological survey and  applied with all modern </a:t>
            </a:r>
            <a:r>
              <a:rPr lang="en-US" sz="1800" dirty="0" smtClean="0">
                <a:latin typeface="Times New Roman"/>
                <a:cs typeface="Times New Roman"/>
              </a:rPr>
              <a:t>mining and </a:t>
            </a:r>
            <a:r>
              <a:rPr lang="en-US" sz="1800" dirty="0">
                <a:latin typeface="Times New Roman"/>
                <a:cs typeface="Times New Roman"/>
              </a:rPr>
              <a:t>geological standards</a:t>
            </a:r>
            <a:r>
              <a:rPr lang="en-US" sz="1800" dirty="0" smtClean="0">
                <a:latin typeface="Times New Roman"/>
                <a:cs typeface="Times New Roman"/>
              </a:rPr>
              <a:t>. </a:t>
            </a:r>
          </a:p>
          <a:p>
            <a:pPr marL="137160" indent="0" algn="just">
              <a:buNone/>
            </a:pPr>
            <a:r>
              <a:rPr lang="en-US" sz="1800" dirty="0" smtClean="0">
                <a:latin typeface="Times New Roman"/>
                <a:cs typeface="Times New Roman"/>
              </a:rPr>
              <a:t>Ore </a:t>
            </a:r>
            <a:r>
              <a:rPr lang="en-US" sz="1800" dirty="0">
                <a:latin typeface="Times New Roman"/>
                <a:cs typeface="Times New Roman"/>
              </a:rPr>
              <a:t>mined </a:t>
            </a:r>
            <a:r>
              <a:rPr lang="en-US" sz="1800" dirty="0" smtClean="0">
                <a:latin typeface="Times New Roman"/>
                <a:cs typeface="Times New Roman"/>
              </a:rPr>
              <a:t>starts around 1964</a:t>
            </a:r>
            <a:r>
              <a:rPr lang="en-US" sz="1800" dirty="0">
                <a:latin typeface="Times New Roman"/>
                <a:cs typeface="Times New Roman"/>
              </a:rPr>
              <a:t>, which continuously develops and improves until </a:t>
            </a:r>
            <a:r>
              <a:rPr lang="en-US" sz="1800" dirty="0" smtClean="0">
                <a:latin typeface="Times New Roman"/>
                <a:cs typeface="Times New Roman"/>
              </a:rPr>
              <a:t>the </a:t>
            </a:r>
            <a:r>
              <a:rPr lang="en-US" sz="1800" dirty="0">
                <a:latin typeface="Times New Roman"/>
                <a:cs typeface="Times New Roman"/>
              </a:rPr>
              <a:t>beginning of the civil war in Yugoslavia.</a:t>
            </a:r>
          </a:p>
          <a:p>
            <a:pPr marL="137160" indent="0" algn="just">
              <a:buNone/>
            </a:pPr>
            <a:r>
              <a:rPr lang="en-US" sz="1800" dirty="0">
                <a:latin typeface="Times New Roman"/>
                <a:cs typeface="Times New Roman"/>
              </a:rPr>
              <a:t>The period of the war </a:t>
            </a:r>
            <a:r>
              <a:rPr lang="en-US" sz="1800" dirty="0" smtClean="0">
                <a:latin typeface="Times New Roman"/>
                <a:cs typeface="Times New Roman"/>
              </a:rPr>
              <a:t>stopped </a:t>
            </a:r>
            <a:r>
              <a:rPr lang="en-US" sz="1800" dirty="0">
                <a:latin typeface="Times New Roman"/>
                <a:cs typeface="Times New Roman"/>
              </a:rPr>
              <a:t>work at the mine.</a:t>
            </a:r>
          </a:p>
          <a:p>
            <a:pPr marL="137160" indent="0" algn="just">
              <a:buNone/>
            </a:pPr>
            <a:endParaRPr lang="sl-SI" sz="1800" dirty="0">
              <a:latin typeface="+mj-lt"/>
            </a:endParaRPr>
          </a:p>
        </p:txBody>
      </p:sp>
    </p:spTree>
    <p:extLst>
      <p:ext uri="{BB962C8B-B14F-4D97-AF65-F5344CB8AC3E}">
        <p14:creationId xmlns:p14="http://schemas.microsoft.com/office/powerpoint/2010/main" val="3026123632"/>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692696"/>
            <a:ext cx="4038600" cy="5433467"/>
          </a:xfrm>
        </p:spPr>
        <p:txBody>
          <a:bodyPr>
            <a:normAutofit/>
          </a:bodyPr>
          <a:lstStyle/>
          <a:p>
            <a:pPr marL="137160" indent="0" algn="just">
              <a:buNone/>
            </a:pPr>
            <a:r>
              <a:rPr lang="ru-RU" sz="1800" dirty="0">
                <a:latin typeface="Times New Roman"/>
                <a:cs typeface="Times New Roman"/>
              </a:rPr>
              <a:t>У периоду од 1998 до 2004 године било је покушаја да се производња у руднику обнови и производни капацитети ревитализују но све је било привременог карактера</a:t>
            </a:r>
            <a:r>
              <a:rPr lang="ru-RU" sz="1800" dirty="0" smtClean="0">
                <a:latin typeface="Times New Roman"/>
                <a:cs typeface="Times New Roman"/>
              </a:rPr>
              <a:t>.</a:t>
            </a:r>
            <a:endParaRPr lang="ru-RU" sz="1800" dirty="0">
              <a:latin typeface="Times New Roman"/>
              <a:cs typeface="Times New Roman"/>
            </a:endParaRPr>
          </a:p>
          <a:p>
            <a:pPr marL="137160" indent="0" algn="just">
              <a:buNone/>
            </a:pPr>
            <a:r>
              <a:rPr lang="ru-RU" sz="1800" dirty="0">
                <a:latin typeface="Times New Roman"/>
                <a:cs typeface="Times New Roman"/>
              </a:rPr>
              <a:t>2004 године производњу покреће Руска компанија „Јужурал золото“ са поприличним успјехом. Менаџмент компаније </a:t>
            </a:r>
            <a:r>
              <a:rPr lang="ru-RU" sz="1800" dirty="0" smtClean="0">
                <a:latin typeface="Times New Roman"/>
                <a:cs typeface="Times New Roman"/>
              </a:rPr>
              <a:t>«РОССАСЕ» </a:t>
            </a:r>
            <a:r>
              <a:rPr lang="ru-RU" sz="1800" dirty="0">
                <a:latin typeface="Times New Roman"/>
                <a:cs typeface="Times New Roman"/>
              </a:rPr>
              <a:t>која је била носилац </a:t>
            </a:r>
            <a:r>
              <a:rPr lang="ru-RU" sz="1800" dirty="0" smtClean="0">
                <a:latin typeface="Times New Roman"/>
                <a:cs typeface="Times New Roman"/>
              </a:rPr>
              <a:t>активности</a:t>
            </a:r>
            <a:r>
              <a:rPr lang="en-US" sz="1800" dirty="0" smtClean="0">
                <a:latin typeface="Times New Roman"/>
                <a:cs typeface="Times New Roman"/>
              </a:rPr>
              <a:t> </a:t>
            </a:r>
            <a:r>
              <a:rPr lang="ru-RU" sz="1800" dirty="0" smtClean="0">
                <a:latin typeface="Times New Roman"/>
                <a:cs typeface="Times New Roman"/>
              </a:rPr>
              <a:t>испред </a:t>
            </a:r>
            <a:r>
              <a:rPr lang="ru-RU" sz="1800" dirty="0">
                <a:latin typeface="Times New Roman"/>
                <a:cs typeface="Times New Roman"/>
              </a:rPr>
              <a:t>компаније „Јужурал золото“ чинили </a:t>
            </a:r>
            <a:r>
              <a:rPr lang="ru-RU" sz="1800" dirty="0" smtClean="0">
                <a:latin typeface="Times New Roman"/>
                <a:cs typeface="Times New Roman"/>
              </a:rPr>
              <a:t>су</a:t>
            </a:r>
            <a:r>
              <a:rPr lang="en-US" sz="1800" dirty="0" smtClean="0">
                <a:latin typeface="Times New Roman"/>
                <a:cs typeface="Times New Roman"/>
              </a:rPr>
              <a:t> </a:t>
            </a:r>
            <a:r>
              <a:rPr lang="ru-RU" sz="1800" dirty="0" smtClean="0">
                <a:latin typeface="Times New Roman"/>
                <a:cs typeface="Times New Roman"/>
              </a:rPr>
              <a:t>Владимир </a:t>
            </a:r>
            <a:r>
              <a:rPr lang="ru-RU" sz="1800" dirty="0">
                <a:latin typeface="Times New Roman"/>
                <a:cs typeface="Times New Roman"/>
              </a:rPr>
              <a:t>Козлов, Јелена Ћирковић и Анатолиј Козлов.</a:t>
            </a:r>
          </a:p>
          <a:p>
            <a:pPr marL="137160" indent="0" algn="just">
              <a:buNone/>
            </a:pPr>
            <a:endParaRPr lang="sl-SI" sz="1800" dirty="0">
              <a:latin typeface="Bookman Old Style" pitchFamily="18" charset="0"/>
            </a:endParaRPr>
          </a:p>
        </p:txBody>
      </p:sp>
      <p:sp>
        <p:nvSpPr>
          <p:cNvPr id="4" name="Content Placeholder 3"/>
          <p:cNvSpPr>
            <a:spLocks noGrp="1"/>
          </p:cNvSpPr>
          <p:nvPr>
            <p:ph sz="half" idx="2"/>
          </p:nvPr>
        </p:nvSpPr>
        <p:spPr>
          <a:xfrm>
            <a:off x="4648200" y="692696"/>
            <a:ext cx="4038600" cy="5433467"/>
          </a:xfrm>
        </p:spPr>
        <p:txBody>
          <a:bodyPr>
            <a:normAutofit/>
          </a:bodyPr>
          <a:lstStyle/>
          <a:p>
            <a:pPr marL="137160" indent="0" algn="just">
              <a:buNone/>
            </a:pPr>
            <a:r>
              <a:rPr lang="en-US" sz="1800" dirty="0">
                <a:latin typeface="Times New Roman"/>
                <a:cs typeface="Times New Roman"/>
              </a:rPr>
              <a:t>From 1998 to 2004, there were  attempts to restore production at the mine and production facilities  to revitalize, but it was only temporary.</a:t>
            </a:r>
          </a:p>
          <a:p>
            <a:pPr marL="137160" indent="0" algn="just">
              <a:buNone/>
            </a:pPr>
            <a:endParaRPr lang="en-US" sz="1800" dirty="0" smtClean="0">
              <a:latin typeface="Times New Roman"/>
              <a:cs typeface="Times New Roman"/>
            </a:endParaRPr>
          </a:p>
          <a:p>
            <a:pPr marL="137160" indent="0" algn="just">
              <a:spcBef>
                <a:spcPts val="0"/>
              </a:spcBef>
              <a:buNone/>
            </a:pPr>
            <a:r>
              <a:rPr lang="en-US" sz="1800" dirty="0" smtClean="0">
                <a:latin typeface="Times New Roman"/>
                <a:cs typeface="Times New Roman"/>
              </a:rPr>
              <a:t>Finally, 2004 </a:t>
            </a:r>
            <a:r>
              <a:rPr lang="en-US" sz="1800" dirty="0">
                <a:latin typeface="Times New Roman"/>
                <a:cs typeface="Times New Roman"/>
              </a:rPr>
              <a:t>year production run Russian company "Južural zoloto" with a  quite success. Company management </a:t>
            </a:r>
            <a:r>
              <a:rPr lang="en-US" sz="1800" dirty="0" smtClean="0">
                <a:latin typeface="Times New Roman"/>
                <a:cs typeface="Times New Roman"/>
              </a:rPr>
              <a:t>“ROSSASE” who </a:t>
            </a:r>
            <a:r>
              <a:rPr lang="en-US" sz="1800" dirty="0">
                <a:latin typeface="Times New Roman"/>
                <a:cs typeface="Times New Roman"/>
              </a:rPr>
              <a:t>was responsible for  activities outside  the company "Južural zoloto" were </a:t>
            </a:r>
            <a:endParaRPr lang="en-US" sz="1800" dirty="0" smtClean="0">
              <a:latin typeface="Times New Roman"/>
              <a:cs typeface="Times New Roman"/>
            </a:endParaRPr>
          </a:p>
          <a:p>
            <a:pPr marL="137160" indent="0" algn="just">
              <a:spcBef>
                <a:spcPts val="0"/>
              </a:spcBef>
              <a:buNone/>
            </a:pPr>
            <a:r>
              <a:rPr lang="en-US" sz="1800" dirty="0" smtClean="0">
                <a:latin typeface="Times New Roman"/>
                <a:cs typeface="Times New Roman"/>
              </a:rPr>
              <a:t>Vladimir </a:t>
            </a:r>
            <a:r>
              <a:rPr lang="en-US" sz="1800" dirty="0">
                <a:latin typeface="Times New Roman"/>
                <a:cs typeface="Times New Roman"/>
              </a:rPr>
              <a:t>Kozlov, Jelena Cirkovic and Anatoly Kozlov.</a:t>
            </a:r>
          </a:p>
          <a:p>
            <a:pPr marL="137160" indent="0" algn="just">
              <a:buNone/>
            </a:pPr>
            <a:endParaRPr lang="sl-SI" sz="1800" dirty="0">
              <a:latin typeface="+mj-lt"/>
            </a:endParaRPr>
          </a:p>
        </p:txBody>
      </p:sp>
    </p:spTree>
    <p:extLst>
      <p:ext uri="{BB962C8B-B14F-4D97-AF65-F5344CB8AC3E}">
        <p14:creationId xmlns:p14="http://schemas.microsoft.com/office/powerpoint/2010/main" val="74248178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692696"/>
            <a:ext cx="4038600" cy="5760640"/>
          </a:xfrm>
        </p:spPr>
        <p:txBody>
          <a:bodyPr>
            <a:normAutofit/>
          </a:bodyPr>
          <a:lstStyle/>
          <a:p>
            <a:pPr marL="137160" indent="0" algn="just">
              <a:buNone/>
            </a:pPr>
            <a:r>
              <a:rPr lang="ru-RU" sz="1800" dirty="0">
                <a:latin typeface="Times New Roman"/>
                <a:cs typeface="Times New Roman"/>
              </a:rPr>
              <a:t>Разни проблеми око </a:t>
            </a:r>
            <a:r>
              <a:rPr lang="ru-RU" sz="1800" dirty="0" smtClean="0">
                <a:latin typeface="Times New Roman"/>
                <a:cs typeface="Times New Roman"/>
              </a:rPr>
              <a:t>дефинисања </a:t>
            </a:r>
            <a:r>
              <a:rPr lang="ru-RU" sz="1800" dirty="0">
                <a:latin typeface="Times New Roman"/>
                <a:cs typeface="Times New Roman"/>
              </a:rPr>
              <a:t>права и власничке </a:t>
            </a:r>
            <a:r>
              <a:rPr lang="ru-RU" sz="1800" dirty="0" smtClean="0">
                <a:latin typeface="Times New Roman"/>
                <a:cs typeface="Times New Roman"/>
              </a:rPr>
              <a:t>структуре </a:t>
            </a:r>
            <a:r>
              <a:rPr lang="ru-RU" sz="1800" dirty="0">
                <a:latin typeface="Times New Roman"/>
                <a:cs typeface="Times New Roman"/>
              </a:rPr>
              <a:t>над рудником су условили да се компанија „Јужурал золото“ повуче из посла, а управљање рудником је преузела </a:t>
            </a:r>
            <a:r>
              <a:rPr lang="ru-RU" sz="1800" dirty="0" smtClean="0">
                <a:latin typeface="Times New Roman"/>
                <a:cs typeface="Times New Roman"/>
              </a:rPr>
              <a:t>компанија </a:t>
            </a:r>
            <a:r>
              <a:rPr lang="ru-RU" sz="1800" dirty="0">
                <a:latin typeface="Times New Roman"/>
                <a:cs typeface="Times New Roman"/>
              </a:rPr>
              <a:t>„ГРОСС“ д.о.о. као кћерка Британске компаније </a:t>
            </a:r>
            <a:r>
              <a:rPr lang="ru-RU" sz="1800" dirty="0" smtClean="0">
                <a:latin typeface="Times New Roman"/>
                <a:cs typeface="Times New Roman"/>
              </a:rPr>
              <a:t>Минеко </a:t>
            </a:r>
            <a:r>
              <a:rPr lang="ru-RU" sz="1800" dirty="0">
                <a:latin typeface="Times New Roman"/>
                <a:cs typeface="Times New Roman"/>
              </a:rPr>
              <a:t>ЛТД и </a:t>
            </a:r>
            <a:r>
              <a:rPr lang="ru-RU" sz="1800" dirty="0" smtClean="0">
                <a:latin typeface="Times New Roman"/>
                <a:cs typeface="Times New Roman"/>
              </a:rPr>
              <a:t>компније </a:t>
            </a:r>
            <a:r>
              <a:rPr lang="ru-RU" sz="1800" dirty="0">
                <a:latin typeface="Times New Roman"/>
                <a:cs typeface="Times New Roman"/>
              </a:rPr>
              <a:t>Метаксел ЛТД.</a:t>
            </a:r>
          </a:p>
          <a:p>
            <a:pPr marL="137160" indent="0" algn="just">
              <a:buNone/>
            </a:pPr>
            <a:r>
              <a:rPr lang="ru-RU" sz="1800" dirty="0">
                <a:latin typeface="Times New Roman"/>
                <a:cs typeface="Times New Roman"/>
              </a:rPr>
              <a:t>ГРОСС 26.11.2007. године добија концесију на </a:t>
            </a:r>
            <a:r>
              <a:rPr lang="ru-RU" sz="1800" dirty="0" smtClean="0">
                <a:latin typeface="Times New Roman"/>
                <a:cs typeface="Times New Roman"/>
              </a:rPr>
              <a:t>експлоатацију</a:t>
            </a:r>
            <a:r>
              <a:rPr lang="ru-RU" sz="1800" dirty="0">
                <a:latin typeface="Times New Roman"/>
                <a:cs typeface="Times New Roman"/>
              </a:rPr>
              <a:t>, истраживање и </a:t>
            </a:r>
            <a:r>
              <a:rPr lang="ru-RU" sz="1800" dirty="0" smtClean="0">
                <a:latin typeface="Times New Roman"/>
                <a:cs typeface="Times New Roman"/>
              </a:rPr>
              <a:t>прераду </a:t>
            </a:r>
            <a:r>
              <a:rPr lang="ru-RU" sz="1800" dirty="0">
                <a:latin typeface="Times New Roman"/>
                <a:cs typeface="Times New Roman"/>
              </a:rPr>
              <a:t>руде у лежиштима САСЕ тако да је рударење у овом руднику поново успостављено по свим модерним свјетским стандардима</a:t>
            </a:r>
            <a:r>
              <a:rPr lang="ru-RU" sz="1800" dirty="0" smtClean="0">
                <a:latin typeface="Times New Roman"/>
                <a:cs typeface="Times New Roman"/>
              </a:rPr>
              <a:t>.</a:t>
            </a:r>
            <a:endParaRPr lang="en-GB" sz="1800" dirty="0" smtClean="0">
              <a:latin typeface="Times New Roman"/>
              <a:cs typeface="Times New Roman"/>
            </a:endParaRPr>
          </a:p>
          <a:p>
            <a:pPr marL="137160" indent="0" algn="just">
              <a:buNone/>
            </a:pPr>
            <a:r>
              <a:rPr lang="x-none" sz="1800" dirty="0" smtClean="0">
                <a:latin typeface="Times New Roman"/>
                <a:cs typeface="Times New Roman"/>
              </a:rPr>
              <a:t>Јелена Ћирковић Петрић као директор води компанију ГРОСС од њеног оснивања 01.04.200</a:t>
            </a:r>
            <a:r>
              <a:rPr lang="en-GB" sz="1800" dirty="0" smtClean="0">
                <a:latin typeface="Times New Roman"/>
                <a:cs typeface="Times New Roman"/>
              </a:rPr>
              <a:t>5</a:t>
            </a:r>
            <a:r>
              <a:rPr lang="x-none" sz="1800" dirty="0" smtClean="0">
                <a:latin typeface="Times New Roman"/>
                <a:cs typeface="Times New Roman"/>
              </a:rPr>
              <a:t>. године</a:t>
            </a:r>
            <a:r>
              <a:rPr lang="en-US" sz="1800" dirty="0" smtClean="0">
                <a:latin typeface="Times New Roman"/>
                <a:cs typeface="Times New Roman"/>
              </a:rPr>
              <a:t>.</a:t>
            </a:r>
            <a:endParaRPr lang="ru-RU" sz="1800" dirty="0" smtClean="0">
              <a:latin typeface="Times New Roman"/>
              <a:cs typeface="Times New Roman"/>
            </a:endParaRPr>
          </a:p>
          <a:p>
            <a:pPr marL="137160" indent="0" algn="just">
              <a:buNone/>
            </a:pPr>
            <a:endParaRPr lang="ru-RU" sz="1800" dirty="0">
              <a:latin typeface="Bookman Old Style" pitchFamily="18" charset="0"/>
            </a:endParaRPr>
          </a:p>
          <a:p>
            <a:pPr marL="137160" indent="0" algn="just">
              <a:buNone/>
            </a:pPr>
            <a:endParaRPr lang="sl-SI" sz="1800" dirty="0">
              <a:latin typeface="+mj-lt"/>
            </a:endParaRPr>
          </a:p>
        </p:txBody>
      </p:sp>
      <p:sp>
        <p:nvSpPr>
          <p:cNvPr id="4" name="Content Placeholder 3"/>
          <p:cNvSpPr>
            <a:spLocks noGrp="1"/>
          </p:cNvSpPr>
          <p:nvPr>
            <p:ph sz="half" idx="2"/>
          </p:nvPr>
        </p:nvSpPr>
        <p:spPr>
          <a:xfrm>
            <a:off x="4648200" y="692696"/>
            <a:ext cx="4038600" cy="5688632"/>
          </a:xfrm>
        </p:spPr>
        <p:txBody>
          <a:bodyPr>
            <a:normAutofit/>
          </a:bodyPr>
          <a:lstStyle/>
          <a:p>
            <a:pPr marL="137160" indent="0" algn="just">
              <a:buNone/>
            </a:pPr>
            <a:r>
              <a:rPr lang="en-US" sz="1800" dirty="0">
                <a:latin typeface="Times New Roman"/>
                <a:cs typeface="Times New Roman"/>
              </a:rPr>
              <a:t>Various problems in defining the rights and ownership of the mine have caused the company "Južural zoloto"  to go out of business, and the management of the mine companies were taken over by the "GROSS" Ltd.  as a daughter of British </a:t>
            </a:r>
            <a:r>
              <a:rPr lang="en-US" sz="1800" dirty="0" smtClean="0">
                <a:latin typeface="Times New Roman"/>
                <a:cs typeface="Times New Roman"/>
              </a:rPr>
              <a:t>company Mineco LTD and Cyprus </a:t>
            </a:r>
            <a:r>
              <a:rPr lang="en-US" sz="1800" dirty="0">
                <a:latin typeface="Times New Roman"/>
                <a:cs typeface="Times New Roman"/>
              </a:rPr>
              <a:t>company Metaksel LTD. </a:t>
            </a:r>
            <a:endParaRPr lang="en-US" sz="1800" dirty="0" smtClean="0">
              <a:latin typeface="Times New Roman"/>
              <a:cs typeface="Times New Roman"/>
            </a:endParaRPr>
          </a:p>
          <a:p>
            <a:pPr marL="137160" indent="0" algn="just">
              <a:buNone/>
            </a:pPr>
            <a:r>
              <a:rPr lang="en-US" sz="1800" dirty="0" smtClean="0">
                <a:latin typeface="Times New Roman"/>
                <a:cs typeface="Times New Roman"/>
              </a:rPr>
              <a:t>  </a:t>
            </a:r>
            <a:endParaRPr lang="x-none" sz="1800" dirty="0" smtClean="0">
              <a:latin typeface="Times New Roman"/>
              <a:cs typeface="Times New Roman"/>
            </a:endParaRPr>
          </a:p>
          <a:p>
            <a:pPr marL="137160" indent="0" algn="just">
              <a:buNone/>
            </a:pPr>
            <a:r>
              <a:rPr lang="en-US" sz="1800" dirty="0" smtClean="0">
                <a:latin typeface="Times New Roman"/>
                <a:cs typeface="Times New Roman"/>
              </a:rPr>
              <a:t>On </a:t>
            </a:r>
            <a:r>
              <a:rPr lang="en-US" sz="1800" dirty="0">
                <a:latin typeface="Times New Roman"/>
                <a:cs typeface="Times New Roman"/>
              </a:rPr>
              <a:t>26th of </a:t>
            </a:r>
            <a:r>
              <a:rPr lang="en-US" sz="1800" dirty="0" smtClean="0">
                <a:latin typeface="Times New Roman"/>
                <a:cs typeface="Times New Roman"/>
              </a:rPr>
              <a:t>November 2007 </a:t>
            </a:r>
            <a:r>
              <a:rPr lang="en-US" sz="1800" dirty="0">
                <a:latin typeface="Times New Roman"/>
                <a:cs typeface="Times New Roman"/>
              </a:rPr>
              <a:t>year,  GROSS </a:t>
            </a:r>
            <a:r>
              <a:rPr lang="en-US" sz="1800" dirty="0" smtClean="0">
                <a:latin typeface="Times New Roman"/>
                <a:cs typeface="Times New Roman"/>
              </a:rPr>
              <a:t>gets </a:t>
            </a:r>
            <a:r>
              <a:rPr lang="en-US" sz="1800" dirty="0">
                <a:latin typeface="Times New Roman"/>
                <a:cs typeface="Times New Roman"/>
              </a:rPr>
              <a:t>concession </a:t>
            </a:r>
            <a:r>
              <a:rPr lang="en-US" sz="1800" dirty="0" smtClean="0">
                <a:latin typeface="Times New Roman"/>
                <a:cs typeface="Times New Roman"/>
              </a:rPr>
              <a:t>for </a:t>
            </a:r>
            <a:r>
              <a:rPr lang="en-US" sz="1800" dirty="0">
                <a:latin typeface="Times New Roman"/>
                <a:cs typeface="Times New Roman"/>
              </a:rPr>
              <a:t>the exploitation, exploration and processing of ore deposits in the </a:t>
            </a:r>
            <a:r>
              <a:rPr lang="en-US" sz="1800" dirty="0" smtClean="0">
                <a:latin typeface="Times New Roman"/>
                <a:cs typeface="Times New Roman"/>
              </a:rPr>
              <a:t>SASE,</a:t>
            </a:r>
            <a:r>
              <a:rPr lang="x-none" sz="1800" dirty="0" smtClean="0">
                <a:latin typeface="Times New Roman"/>
                <a:cs typeface="Times New Roman"/>
              </a:rPr>
              <a:t> </a:t>
            </a:r>
            <a:r>
              <a:rPr lang="en-US" sz="1800" dirty="0" smtClean="0">
                <a:latin typeface="Times New Roman"/>
                <a:cs typeface="Times New Roman"/>
              </a:rPr>
              <a:t>so  </a:t>
            </a:r>
            <a:r>
              <a:rPr lang="en-US" sz="1800" dirty="0">
                <a:latin typeface="Times New Roman"/>
                <a:cs typeface="Times New Roman"/>
              </a:rPr>
              <a:t>mining in the mine  was re-established  with  all modern international standards</a:t>
            </a:r>
            <a:r>
              <a:rPr lang="en-US" sz="1800" dirty="0" smtClean="0">
                <a:latin typeface="Times New Roman"/>
                <a:cs typeface="Times New Roman"/>
              </a:rPr>
              <a:t>.</a:t>
            </a:r>
          </a:p>
          <a:p>
            <a:pPr marL="137160" indent="0" algn="just">
              <a:spcBef>
                <a:spcPts val="0"/>
              </a:spcBef>
              <a:buNone/>
            </a:pPr>
            <a:endParaRPr lang="en-US" sz="1800" dirty="0" smtClean="0">
              <a:latin typeface="Times New Roman"/>
              <a:cs typeface="Times New Roman"/>
            </a:endParaRPr>
          </a:p>
          <a:p>
            <a:pPr marL="137160" indent="0" algn="just">
              <a:spcBef>
                <a:spcPts val="0"/>
              </a:spcBef>
              <a:buNone/>
            </a:pPr>
            <a:r>
              <a:rPr lang="en-US" sz="1800" dirty="0" smtClean="0">
                <a:latin typeface="Times New Roman"/>
                <a:cs typeface="Times New Roman"/>
              </a:rPr>
              <a:t>Jelena Cirkovic </a:t>
            </a:r>
            <a:r>
              <a:rPr lang="en-US" sz="1800" dirty="0">
                <a:latin typeface="Times New Roman"/>
                <a:cs typeface="Times New Roman"/>
              </a:rPr>
              <a:t>Petric is </a:t>
            </a:r>
            <a:r>
              <a:rPr lang="en-US" sz="1800" dirty="0" smtClean="0">
                <a:latin typeface="Times New Roman"/>
                <a:cs typeface="Times New Roman"/>
              </a:rPr>
              <a:t>named </a:t>
            </a:r>
            <a:r>
              <a:rPr lang="en-US" sz="1800" dirty="0">
                <a:latin typeface="Times New Roman"/>
                <a:cs typeface="Times New Roman"/>
              </a:rPr>
              <a:t>as a </a:t>
            </a:r>
            <a:r>
              <a:rPr lang="en-US" sz="1800" dirty="0" smtClean="0">
                <a:latin typeface="Times New Roman"/>
                <a:cs typeface="Times New Roman"/>
              </a:rPr>
              <a:t>Director of </a:t>
            </a:r>
            <a:r>
              <a:rPr lang="en-US" sz="1800" dirty="0">
                <a:latin typeface="Times New Roman"/>
                <a:cs typeface="Times New Roman"/>
              </a:rPr>
              <a:t>GROSS </a:t>
            </a:r>
            <a:r>
              <a:rPr lang="en-US" sz="1800" dirty="0" smtClean="0">
                <a:latin typeface="Times New Roman"/>
                <a:cs typeface="Times New Roman"/>
              </a:rPr>
              <a:t>company from </a:t>
            </a:r>
            <a:r>
              <a:rPr lang="en-US" sz="1800" dirty="0">
                <a:latin typeface="Times New Roman"/>
                <a:cs typeface="Times New Roman"/>
              </a:rPr>
              <a:t>forming  </a:t>
            </a:r>
            <a:r>
              <a:rPr lang="en-US" sz="1800" dirty="0" smtClean="0">
                <a:latin typeface="Times New Roman"/>
                <a:cs typeface="Times New Roman"/>
              </a:rPr>
              <a:t>01.04.2005. </a:t>
            </a:r>
            <a:r>
              <a:rPr lang="en-US" sz="1800" dirty="0">
                <a:latin typeface="Times New Roman"/>
                <a:cs typeface="Times New Roman"/>
              </a:rPr>
              <a:t>year.</a:t>
            </a:r>
            <a:endParaRPr lang="sl-SI" sz="1800" dirty="0">
              <a:latin typeface="Times New Roman"/>
              <a:cs typeface="Times New Roman"/>
            </a:endParaRPr>
          </a:p>
        </p:txBody>
      </p:sp>
    </p:spTree>
    <p:extLst>
      <p:ext uri="{BB962C8B-B14F-4D97-AF65-F5344CB8AC3E}">
        <p14:creationId xmlns:p14="http://schemas.microsoft.com/office/powerpoint/2010/main" val="241731557"/>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nchorCtr="0">
            <a:normAutofit/>
          </a:bodyPr>
          <a:lstStyle/>
          <a:p>
            <a:r>
              <a:rPr lang="x-none" sz="4000" b="0" dirty="0" smtClean="0">
                <a:solidFill>
                  <a:schemeClr val="tx2">
                    <a:lumMod val="75000"/>
                  </a:schemeClr>
                </a:solidFill>
                <a:effectLst/>
                <a:latin typeface="Bookman Old Style" pitchFamily="18" charset="0"/>
              </a:rPr>
              <a:t>ЕКОлогија, воде И РЈЕШЕЊА</a:t>
            </a:r>
            <a:endParaRPr lang="sl-SI" sz="4000" b="0" dirty="0">
              <a:solidFill>
                <a:schemeClr val="tx2">
                  <a:lumMod val="75000"/>
                </a:schemeClr>
              </a:solidFill>
              <a:effectLst/>
              <a:latin typeface="Bookman Old Style" pitchFamily="18" charset="0"/>
            </a:endParaRPr>
          </a:p>
        </p:txBody>
      </p:sp>
      <p:sp>
        <p:nvSpPr>
          <p:cNvPr id="3" name="Subtitle 2"/>
          <p:cNvSpPr>
            <a:spLocks noGrp="1"/>
          </p:cNvSpPr>
          <p:nvPr>
            <p:ph type="subTitle" idx="1"/>
          </p:nvPr>
        </p:nvSpPr>
        <p:spPr>
          <a:xfrm>
            <a:off x="467544" y="3331698"/>
            <a:ext cx="8208912" cy="1752600"/>
          </a:xfrm>
        </p:spPr>
        <p:txBody>
          <a:bodyPr anchor="ctr" anchorCtr="0">
            <a:normAutofit/>
          </a:bodyPr>
          <a:lstStyle/>
          <a:p>
            <a:r>
              <a:rPr lang="en-GB" sz="4000" dirty="0" smtClean="0">
                <a:solidFill>
                  <a:schemeClr val="tx2">
                    <a:lumMod val="75000"/>
                  </a:schemeClr>
                </a:solidFill>
                <a:latin typeface="+mj-lt"/>
              </a:rPr>
              <a:t>ECOLOGY, WATER AND SOLUTIONS</a:t>
            </a:r>
            <a:endParaRPr lang="sl-SI" sz="4000" dirty="0">
              <a:solidFill>
                <a:schemeClr val="tx2">
                  <a:lumMod val="75000"/>
                </a:schemeClr>
              </a:solidFill>
              <a:latin typeface="+mj-lt"/>
            </a:endParaRPr>
          </a:p>
        </p:txBody>
      </p:sp>
    </p:spTree>
    <p:extLst>
      <p:ext uri="{BB962C8B-B14F-4D97-AF65-F5344CB8AC3E}">
        <p14:creationId xmlns:p14="http://schemas.microsoft.com/office/powerpoint/2010/main" val="337221547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609600"/>
            <a:ext cx="7344816" cy="1163216"/>
          </a:xfrm>
        </p:spPr>
        <p:txBody>
          <a:bodyPr anchor="t" anchorCtr="0">
            <a:normAutofit/>
          </a:bodyPr>
          <a:lstStyle/>
          <a:p>
            <a:pPr algn="just"/>
            <a:r>
              <a:rPr lang="x-none" sz="1800" b="0" dirty="0" smtClean="0">
                <a:solidFill>
                  <a:schemeClr val="tx2">
                    <a:lumMod val="75000"/>
                  </a:schemeClr>
                </a:solidFill>
                <a:effectLst/>
                <a:latin typeface="Times New Roman"/>
                <a:cs typeface="Times New Roman"/>
              </a:rPr>
              <a:t>Позиција рудника „САСЕ“ Сребреница је </a:t>
            </a:r>
            <a:r>
              <a:rPr lang="en-GB" sz="1800" b="0" dirty="0" smtClean="0">
                <a:solidFill>
                  <a:schemeClr val="tx2">
                    <a:lumMod val="75000"/>
                  </a:schemeClr>
                </a:solidFill>
                <a:effectLst/>
                <a:latin typeface="Times New Roman"/>
                <a:cs typeface="Times New Roman"/>
              </a:rPr>
              <a:t>N44°08</a:t>
            </a:r>
            <a:r>
              <a:rPr lang="x-none" sz="1800" b="0" dirty="0" smtClean="0">
                <a:solidFill>
                  <a:schemeClr val="tx2">
                    <a:lumMod val="75000"/>
                  </a:schemeClr>
                </a:solidFill>
                <a:effectLst/>
                <a:latin typeface="Times New Roman"/>
                <a:cs typeface="Times New Roman"/>
              </a:rPr>
              <a:t>’19,03’’ географске ширине, Е19°21’23,19’’ географске дужине са надморском висином од 331 m у равни првог извозног хоризонта. </a:t>
            </a:r>
            <a:endParaRPr lang="sl-SI" sz="1800" b="0" dirty="0">
              <a:solidFill>
                <a:schemeClr val="tx2">
                  <a:lumMod val="75000"/>
                </a:schemeClr>
              </a:solidFill>
              <a:effectLst/>
              <a:latin typeface="Times New Roman"/>
              <a:cs typeface="Times New Roman"/>
            </a:endParaRP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20359" r="20359"/>
          <a:stretch>
            <a:fillRect/>
          </a:stretch>
        </p:blipFill>
        <p:spPr>
          <a:xfrm>
            <a:off x="755576" y="1831974"/>
            <a:ext cx="7344816" cy="426132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43831523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764704"/>
            <a:ext cx="8229600" cy="2304256"/>
          </a:xfrm>
        </p:spPr>
        <p:txBody>
          <a:bodyPr anchor="t" anchorCtr="0">
            <a:noAutofit/>
          </a:bodyPr>
          <a:lstStyle/>
          <a:p>
            <a:pPr algn="just"/>
            <a:r>
              <a:rPr lang="en-GB" sz="1800" b="0" dirty="0" smtClean="0">
                <a:solidFill>
                  <a:schemeClr val="tx2">
                    <a:lumMod val="75000"/>
                  </a:schemeClr>
                </a:solidFill>
                <a:effectLst/>
                <a:latin typeface="Bookman Old Style" pitchFamily="18" charset="0"/>
              </a:rPr>
              <a:t>	</a:t>
            </a:r>
            <a:r>
              <a:rPr lang="x-none" sz="1800" b="0" dirty="0" smtClean="0">
                <a:solidFill>
                  <a:schemeClr val="tx2">
                    <a:lumMod val="75000"/>
                  </a:schemeClr>
                </a:solidFill>
                <a:effectLst/>
                <a:latin typeface="Times New Roman"/>
                <a:cs typeface="Times New Roman"/>
              </a:rPr>
              <a:t>Водотокови ширег подручја сребренице су јако</a:t>
            </a:r>
            <a:r>
              <a:rPr lang="en-GB" sz="1800" b="0" dirty="0" smtClean="0">
                <a:solidFill>
                  <a:schemeClr val="tx2">
                    <a:lumMod val="75000"/>
                  </a:schemeClr>
                </a:solidFill>
                <a:effectLst/>
                <a:latin typeface="Times New Roman"/>
                <a:cs typeface="Times New Roman"/>
              </a:rPr>
              <a:t> </a:t>
            </a:r>
            <a:r>
              <a:rPr lang="x-none" sz="1800" b="0" dirty="0" smtClean="0">
                <a:solidFill>
                  <a:schemeClr val="tx2">
                    <a:lumMod val="75000"/>
                  </a:schemeClr>
                </a:solidFill>
                <a:effectLst/>
                <a:latin typeface="Times New Roman"/>
                <a:cs typeface="Times New Roman"/>
              </a:rPr>
              <a:t>разгранати.</a:t>
            </a:r>
            <a:r>
              <a:rPr lang="en-GB" sz="1800" b="0" dirty="0" smtClean="0">
                <a:solidFill>
                  <a:schemeClr val="tx2">
                    <a:lumMod val="75000"/>
                  </a:schemeClr>
                </a:solidFill>
                <a:effectLst/>
                <a:latin typeface="Times New Roman"/>
                <a:cs typeface="Times New Roman"/>
              </a:rPr>
              <a:t> </a:t>
            </a:r>
            <a:r>
              <a:rPr lang="x-none" sz="1800" b="0" dirty="0" smtClean="0">
                <a:solidFill>
                  <a:schemeClr val="tx2">
                    <a:lumMod val="75000"/>
                  </a:schemeClr>
                </a:solidFill>
                <a:effectLst/>
                <a:latin typeface="Times New Roman"/>
                <a:cs typeface="Times New Roman"/>
              </a:rPr>
              <a:t>Карактеристика ових ријечица и потока  је да су  претежно  бујичног карактера јер су у брдСко-планинском сливу.  У вријеме  бујичног периода оптерећене су у великој количини суспендованом материјом. Два основна слива  која су везана за рудник САСЕ су слив Сашке ријеке и слив одинског потока.</a:t>
            </a:r>
            <a:endParaRPr lang="sl-SI" sz="1800" b="0" dirty="0">
              <a:solidFill>
                <a:schemeClr val="tx2">
                  <a:lumMod val="75000"/>
                </a:schemeClr>
              </a:solidFill>
              <a:effectLst/>
              <a:latin typeface="Times New Roman"/>
              <a:cs typeface="Times New Roman"/>
            </a:endParaRPr>
          </a:p>
        </p:txBody>
      </p:sp>
      <p:sp>
        <p:nvSpPr>
          <p:cNvPr id="3" name="Subtitle 2"/>
          <p:cNvSpPr>
            <a:spLocks noGrp="1"/>
          </p:cNvSpPr>
          <p:nvPr>
            <p:ph type="subTitle" idx="1"/>
          </p:nvPr>
        </p:nvSpPr>
        <p:spPr>
          <a:xfrm>
            <a:off x="539552" y="3212976"/>
            <a:ext cx="8064896" cy="2952328"/>
          </a:xfrm>
        </p:spPr>
        <p:txBody>
          <a:bodyPr>
            <a:noAutofit/>
          </a:bodyPr>
          <a:lstStyle/>
          <a:p>
            <a:pPr algn="just"/>
            <a:r>
              <a:rPr lang="en-GB" sz="1800" dirty="0" smtClean="0">
                <a:latin typeface="+mj-lt"/>
              </a:rPr>
              <a:t>	</a:t>
            </a:r>
            <a:r>
              <a:rPr lang="en-GB" sz="1800" dirty="0" smtClean="0">
                <a:solidFill>
                  <a:srgbClr val="AD6200"/>
                </a:solidFill>
                <a:latin typeface="Times New Roman"/>
                <a:cs typeface="Times New Roman"/>
              </a:rPr>
              <a:t>HEADWATER OF THE WIDER AREA OF SREBRENICA IS VERY BRANCHED. CHARACTERISTICS OF THESE LITTLE RIVERS AND STREAMS WERE PREDOMINANTLY TORRENTIAL CHARACTER BECAUSE ALL OF THEM IS IN THE MOUNTAIN RIVER BASIN.</a:t>
            </a:r>
          </a:p>
          <a:p>
            <a:pPr algn="just"/>
            <a:r>
              <a:rPr lang="en-GB" sz="1800" dirty="0" smtClean="0">
                <a:solidFill>
                  <a:srgbClr val="AD6200"/>
                </a:solidFill>
                <a:latin typeface="Times New Roman"/>
                <a:cs typeface="Times New Roman"/>
              </a:rPr>
              <a:t>DURING PERIOD OF TORRENTIAL ALL OF THEM LOADED T</a:t>
            </a:r>
            <a:r>
              <a:rPr lang="sr-Cyrl-CS" sz="1800" dirty="0">
                <a:solidFill>
                  <a:schemeClr val="tx2">
                    <a:lumMod val="75000"/>
                  </a:schemeClr>
                </a:solidFill>
                <a:latin typeface="Times New Roman"/>
                <a:cs typeface="Times New Roman"/>
              </a:rPr>
              <a:t>О</a:t>
            </a:r>
            <a:r>
              <a:rPr lang="en-GB" sz="1800" dirty="0" smtClean="0">
                <a:solidFill>
                  <a:srgbClr val="AD6200"/>
                </a:solidFill>
                <a:latin typeface="Times New Roman"/>
                <a:cs typeface="Times New Roman"/>
              </a:rPr>
              <a:t>O MUCH SUSPENDED SOLID. THE TWO MAIN BASINS THAT ARE RELATED TO ORE MINE  “SASE” IS SA</a:t>
            </a:r>
            <a:r>
              <a:rPr lang="en-US" sz="1800" dirty="0">
                <a:solidFill>
                  <a:srgbClr val="AD6200"/>
                </a:solidFill>
                <a:latin typeface="Times New Roman"/>
                <a:cs typeface="Times New Roman"/>
              </a:rPr>
              <a:t>S</a:t>
            </a:r>
            <a:r>
              <a:rPr lang="en-GB" sz="1800" dirty="0" smtClean="0">
                <a:solidFill>
                  <a:srgbClr val="AD6200"/>
                </a:solidFill>
                <a:latin typeface="Times New Roman"/>
                <a:cs typeface="Times New Roman"/>
              </a:rPr>
              <a:t>KA RIVER BASIN AND ODINSKI STREAM BASIN</a:t>
            </a:r>
            <a:r>
              <a:rPr lang="en-GB" sz="1800" dirty="0" smtClean="0">
                <a:solidFill>
                  <a:schemeClr val="tx2">
                    <a:lumMod val="75000"/>
                  </a:schemeClr>
                </a:solidFill>
                <a:latin typeface="Times New Roman"/>
                <a:cs typeface="Times New Roman"/>
              </a:rPr>
              <a:t>.</a:t>
            </a:r>
            <a:endParaRPr lang="en-US" sz="1800" dirty="0">
              <a:latin typeface="Times New Roman"/>
              <a:cs typeface="Times New Roman"/>
            </a:endParaRPr>
          </a:p>
          <a:p>
            <a:pPr algn="just"/>
            <a:endParaRPr lang="en-GB" sz="1800" dirty="0" smtClean="0">
              <a:latin typeface="+mj-lt"/>
            </a:endParaRPr>
          </a:p>
          <a:p>
            <a:pPr algn="just"/>
            <a:endParaRPr lang="en-GB" sz="1800" dirty="0" smtClean="0">
              <a:latin typeface="+mj-lt"/>
            </a:endParaRPr>
          </a:p>
          <a:p>
            <a:pPr algn="just"/>
            <a:endParaRPr lang="en-US" sz="1800" dirty="0">
              <a:latin typeface="+mj-lt"/>
            </a:endParaRPr>
          </a:p>
          <a:p>
            <a:pPr algn="just"/>
            <a:endParaRPr lang="en-US" sz="1800" dirty="0">
              <a:latin typeface="+mj-lt"/>
            </a:endParaRPr>
          </a:p>
          <a:p>
            <a:pPr algn="just"/>
            <a:r>
              <a:rPr lang="en-US" sz="1800" dirty="0" smtClean="0">
                <a:latin typeface="+mj-lt"/>
              </a:rPr>
              <a:t> </a:t>
            </a:r>
            <a:endParaRPr lang="sl-SI" sz="1800" dirty="0">
              <a:latin typeface="+mj-lt"/>
            </a:endParaRPr>
          </a:p>
        </p:txBody>
      </p:sp>
    </p:spTree>
    <p:extLst>
      <p:ext uri="{BB962C8B-B14F-4D97-AF65-F5344CB8AC3E}">
        <p14:creationId xmlns:p14="http://schemas.microsoft.com/office/powerpoint/2010/main" val="955625518"/>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807125451"/>
              </p:ext>
            </p:extLst>
          </p:nvPr>
        </p:nvGraphicFramePr>
        <p:xfrm>
          <a:off x="1671638" y="528638"/>
          <a:ext cx="5800725" cy="5800725"/>
        </p:xfrm>
        <a:graphic>
          <a:graphicData uri="http://schemas.openxmlformats.org/presentationml/2006/ole">
            <mc:AlternateContent xmlns:mc="http://schemas.openxmlformats.org/markup-compatibility/2006">
              <mc:Choice xmlns:v="urn:schemas-microsoft-com:vml" Requires="v">
                <p:oleObj spid="_x0000_s1068" name="Acrobat Document" r:id="rId3" imgW="5800489" imgH="5800603" progId="AcroExch.Document.7">
                  <p:embed/>
                </p:oleObj>
              </mc:Choice>
              <mc:Fallback>
                <p:oleObj name="Acrobat Document" r:id="rId3" imgW="5800489" imgH="5800603" progId="AcroExch.Document.7">
                  <p:embed/>
                  <p:pic>
                    <p:nvPicPr>
                      <p:cNvPr id="0" name=""/>
                      <p:cNvPicPr/>
                      <p:nvPr/>
                    </p:nvPicPr>
                    <p:blipFill>
                      <a:blip r:embed="rId4"/>
                      <a:stretch>
                        <a:fillRect/>
                      </a:stretch>
                    </p:blipFill>
                    <p:spPr>
                      <a:xfrm>
                        <a:off x="1671638" y="528638"/>
                        <a:ext cx="5800725" cy="5800725"/>
                      </a:xfrm>
                      <a:prstGeom prst="rect">
                        <a:avLst/>
                      </a:prstGeom>
                    </p:spPr>
                  </p:pic>
                </p:oleObj>
              </mc:Fallback>
            </mc:AlternateContent>
          </a:graphicData>
        </a:graphic>
      </p:graphicFrame>
      <p:sp>
        <p:nvSpPr>
          <p:cNvPr id="3" name="TextBox 2"/>
          <p:cNvSpPr txBox="1"/>
          <p:nvPr/>
        </p:nvSpPr>
        <p:spPr>
          <a:xfrm>
            <a:off x="1043608" y="614501"/>
            <a:ext cx="7071520" cy="369332"/>
          </a:xfrm>
          <a:prstGeom prst="rect">
            <a:avLst/>
          </a:prstGeom>
          <a:noFill/>
        </p:spPr>
        <p:txBody>
          <a:bodyPr wrap="square" rtlCol="0">
            <a:spAutoFit/>
          </a:bodyPr>
          <a:lstStyle/>
          <a:p>
            <a:pPr algn="ctr"/>
            <a:r>
              <a:rPr lang="en-GB" dirty="0" smtClean="0">
                <a:solidFill>
                  <a:schemeClr val="tx2">
                    <a:lumMod val="75000"/>
                  </a:schemeClr>
                </a:solidFill>
                <a:latin typeface="Bookman Old Style" pitchFamily="18" charset="0"/>
              </a:rPr>
              <a:t>HEADWATER of THE WIDER AREA of SREBRENICA</a:t>
            </a:r>
            <a:endParaRPr lang="sl-SI" dirty="0">
              <a:solidFill>
                <a:schemeClr val="tx2">
                  <a:lumMod val="75000"/>
                </a:schemeClr>
              </a:solidFill>
              <a:latin typeface="Bookman Old Style" pitchFamily="18" charset="0"/>
            </a:endParaRPr>
          </a:p>
        </p:txBody>
      </p:sp>
    </p:spTree>
    <p:extLst>
      <p:ext uri="{BB962C8B-B14F-4D97-AF65-F5344CB8AC3E}">
        <p14:creationId xmlns:p14="http://schemas.microsoft.com/office/powerpoint/2010/main" val="3121480578"/>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x-none" sz="28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a:cs typeface="Times New Roman"/>
              </a:rPr>
              <a:t>Кратко о компанији ГРОСС</a:t>
            </a:r>
            <a:br>
              <a:rPr lang="x-none" sz="28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a:cs typeface="Times New Roman"/>
              </a:rPr>
            </a:br>
            <a:r>
              <a:rPr lang="en-GB" sz="28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a:cs typeface="Times New Roman"/>
              </a:rPr>
              <a:t>Short company presentation GROSS </a:t>
            </a:r>
            <a:r>
              <a:rPr lang="x-none" sz="28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a:cs typeface="Times New Roman"/>
              </a:rPr>
              <a:t>d.o.o.</a:t>
            </a:r>
            <a:endParaRPr lang="sl-SI" sz="28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a:cs typeface="Times New Roman"/>
            </a:endParaRPr>
          </a:p>
        </p:txBody>
      </p:sp>
      <p:sp>
        <p:nvSpPr>
          <p:cNvPr id="3" name="Text Placeholder 2"/>
          <p:cNvSpPr>
            <a:spLocks noGrp="1"/>
          </p:cNvSpPr>
          <p:nvPr>
            <p:ph type="body" idx="1"/>
          </p:nvPr>
        </p:nvSpPr>
        <p:spPr/>
        <p:txBody>
          <a:bodyPr/>
          <a:lstStyle/>
          <a:p>
            <a:pPr algn="ctr"/>
            <a:r>
              <a:rPr lang="x-none" b="1" cap="none"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a:cs typeface="Times New Roman"/>
              </a:rPr>
              <a:t>ГРОСС д.о.о. </a:t>
            </a:r>
            <a:endParaRPr lang="sl-SI" b="1" cap="none"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a:cs typeface="Times New Roman"/>
            </a:endParaRPr>
          </a:p>
        </p:txBody>
      </p:sp>
      <p:sp>
        <p:nvSpPr>
          <p:cNvPr id="5" name="Text Placeholder 4"/>
          <p:cNvSpPr>
            <a:spLocks noGrp="1"/>
          </p:cNvSpPr>
          <p:nvPr>
            <p:ph type="body" sz="half" idx="3"/>
          </p:nvPr>
        </p:nvSpPr>
        <p:spPr/>
        <p:txBody>
          <a:bodyPr/>
          <a:lstStyle/>
          <a:p>
            <a:pPr algn="ctr"/>
            <a:r>
              <a:rPr lang="x-none" b="1" cap="none"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a:cs typeface="Times New Roman"/>
              </a:rPr>
              <a:t>GROSS d.o.o.</a:t>
            </a:r>
            <a:endParaRPr lang="sl-SI" b="1" cap="none"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a:cs typeface="Times New Roman"/>
            </a:endParaRPr>
          </a:p>
        </p:txBody>
      </p:sp>
      <p:sp>
        <p:nvSpPr>
          <p:cNvPr id="4" name="Content Placeholder 3"/>
          <p:cNvSpPr>
            <a:spLocks noGrp="1"/>
          </p:cNvSpPr>
          <p:nvPr>
            <p:ph sz="quarter" idx="2"/>
          </p:nvPr>
        </p:nvSpPr>
        <p:spPr>
          <a:xfrm>
            <a:off x="457200" y="2132856"/>
            <a:ext cx="4040188" cy="4320480"/>
          </a:xfrm>
        </p:spPr>
        <p:txBody>
          <a:bodyPr>
            <a:noAutofit/>
          </a:bodyPr>
          <a:lstStyle/>
          <a:p>
            <a:pPr marL="137160" indent="0" algn="just">
              <a:spcBef>
                <a:spcPts val="0"/>
              </a:spcBef>
              <a:buNone/>
            </a:pPr>
            <a:r>
              <a:rPr lang="x-none" sz="1800" dirty="0" smtClean="0">
                <a:latin typeface="Times New Roman"/>
                <a:cs typeface="Times New Roman"/>
              </a:rPr>
              <a:t>Компанија ГРОСС д.о.о. послује у склопу МИНЕКО корпорације из Лондона.</a:t>
            </a:r>
            <a:r>
              <a:rPr lang="en-GB" sz="1800" dirty="0" smtClean="0">
                <a:latin typeface="Times New Roman"/>
                <a:cs typeface="Times New Roman"/>
              </a:rPr>
              <a:t> </a:t>
            </a:r>
            <a:r>
              <a:rPr lang="x-none" sz="1800" dirty="0" smtClean="0">
                <a:latin typeface="Times New Roman"/>
                <a:cs typeface="Times New Roman"/>
              </a:rPr>
              <a:t>Запошљава 5</a:t>
            </a:r>
            <a:r>
              <a:rPr lang="en-US" sz="1800" dirty="0" smtClean="0">
                <a:latin typeface="Times New Roman"/>
                <a:cs typeface="Times New Roman"/>
              </a:rPr>
              <a:t>32</a:t>
            </a:r>
            <a:r>
              <a:rPr lang="x-none" sz="1800" dirty="0" smtClean="0">
                <a:latin typeface="Times New Roman"/>
                <a:cs typeface="Times New Roman"/>
              </a:rPr>
              <a:t> радника и у 201</a:t>
            </a:r>
            <a:r>
              <a:rPr lang="en-GB" sz="1800" dirty="0">
                <a:latin typeface="Times New Roman"/>
                <a:cs typeface="Times New Roman"/>
              </a:rPr>
              <a:t>4</a:t>
            </a:r>
            <a:r>
              <a:rPr lang="x-none" sz="1800" dirty="0" smtClean="0">
                <a:latin typeface="Times New Roman"/>
                <a:cs typeface="Times New Roman"/>
              </a:rPr>
              <a:t> години оствариће производњу од </a:t>
            </a:r>
            <a:r>
              <a:rPr lang="en-US" sz="1800" dirty="0" smtClean="0">
                <a:latin typeface="Times New Roman"/>
                <a:cs typeface="Times New Roman"/>
              </a:rPr>
              <a:t>304 256</a:t>
            </a:r>
            <a:r>
              <a:rPr lang="x-none" sz="1800" dirty="0" smtClean="0">
                <a:latin typeface="Times New Roman"/>
                <a:cs typeface="Times New Roman"/>
              </a:rPr>
              <a:t> тона ровне руде олова и цинка.</a:t>
            </a:r>
            <a:r>
              <a:rPr lang="x-none" sz="1800" dirty="0">
                <a:latin typeface="Times New Roman"/>
                <a:cs typeface="Times New Roman"/>
              </a:rPr>
              <a:t> </a:t>
            </a:r>
            <a:endParaRPr lang="en-GB" sz="1800" dirty="0" smtClean="0">
              <a:latin typeface="Times New Roman"/>
              <a:cs typeface="Times New Roman"/>
            </a:endParaRPr>
          </a:p>
          <a:p>
            <a:pPr marL="137160" indent="0" algn="just">
              <a:spcBef>
                <a:spcPts val="0"/>
              </a:spcBef>
              <a:buNone/>
            </a:pPr>
            <a:r>
              <a:rPr lang="x-none" sz="1800" dirty="0" smtClean="0">
                <a:latin typeface="Times New Roman"/>
                <a:cs typeface="Times New Roman"/>
              </a:rPr>
              <a:t>Финални производ је концентрат олова и концентрат цинка.</a:t>
            </a:r>
            <a:r>
              <a:rPr lang="en-GB" sz="1800" dirty="0" smtClean="0">
                <a:latin typeface="Times New Roman"/>
                <a:cs typeface="Times New Roman"/>
              </a:rPr>
              <a:t> </a:t>
            </a:r>
          </a:p>
          <a:p>
            <a:pPr marL="137160" indent="0" algn="just">
              <a:spcBef>
                <a:spcPts val="0"/>
              </a:spcBef>
              <a:buNone/>
            </a:pPr>
            <a:r>
              <a:rPr lang="x-none" sz="1800" dirty="0" smtClean="0">
                <a:latin typeface="Times New Roman"/>
                <a:cs typeface="Times New Roman"/>
              </a:rPr>
              <a:t>Рудник је на територији општине Сребреница и има традицију модерне експлоатације више од 50 година.</a:t>
            </a:r>
          </a:p>
        </p:txBody>
      </p:sp>
      <p:sp>
        <p:nvSpPr>
          <p:cNvPr id="6" name="Content Placeholder 5"/>
          <p:cNvSpPr>
            <a:spLocks noGrp="1"/>
          </p:cNvSpPr>
          <p:nvPr>
            <p:ph sz="quarter" idx="4"/>
          </p:nvPr>
        </p:nvSpPr>
        <p:spPr>
          <a:xfrm>
            <a:off x="4645025" y="2132856"/>
            <a:ext cx="4041775" cy="4248472"/>
          </a:xfrm>
        </p:spPr>
        <p:txBody>
          <a:bodyPr>
            <a:normAutofit/>
          </a:bodyPr>
          <a:lstStyle/>
          <a:p>
            <a:pPr marL="137160" indent="0" algn="just">
              <a:spcBef>
                <a:spcPts val="0"/>
              </a:spcBef>
              <a:buNone/>
            </a:pPr>
            <a:r>
              <a:rPr lang="en-GB" sz="1800" dirty="0" smtClean="0">
                <a:latin typeface="Times New Roman"/>
                <a:cs typeface="Times New Roman"/>
              </a:rPr>
              <a:t>Gross ltd. company  is a part of MINECO corporation from London. </a:t>
            </a:r>
          </a:p>
          <a:p>
            <a:pPr marL="137160" indent="0" algn="just">
              <a:spcBef>
                <a:spcPts val="0"/>
              </a:spcBef>
              <a:buNone/>
            </a:pPr>
            <a:r>
              <a:rPr lang="en-GB" sz="1800" dirty="0" smtClean="0">
                <a:latin typeface="Times New Roman"/>
                <a:cs typeface="Times New Roman"/>
              </a:rPr>
              <a:t>It employs 532 workers and in 2014 will achieve  produce of 304 256 tonnes ore of lead and zinc. </a:t>
            </a:r>
          </a:p>
          <a:p>
            <a:pPr marL="137160" indent="0" algn="just">
              <a:spcBef>
                <a:spcPts val="0"/>
              </a:spcBef>
              <a:buNone/>
            </a:pPr>
            <a:endParaRPr lang="en-GB" sz="1800" dirty="0">
              <a:latin typeface="Times New Roman"/>
              <a:cs typeface="Times New Roman"/>
            </a:endParaRPr>
          </a:p>
          <a:p>
            <a:pPr marL="137160" indent="0" algn="just">
              <a:spcBef>
                <a:spcPts val="0"/>
              </a:spcBef>
              <a:buNone/>
            </a:pPr>
            <a:r>
              <a:rPr lang="en-GB" sz="1800" dirty="0" smtClean="0">
                <a:latin typeface="Times New Roman"/>
                <a:cs typeface="Times New Roman"/>
              </a:rPr>
              <a:t>Finally produce is concentrate of lead and concentrate of zinc. </a:t>
            </a:r>
          </a:p>
          <a:p>
            <a:pPr marL="137160" indent="0" algn="just">
              <a:spcBef>
                <a:spcPts val="0"/>
              </a:spcBef>
              <a:buNone/>
            </a:pPr>
            <a:r>
              <a:rPr lang="en-GB" sz="1800" dirty="0" smtClean="0">
                <a:latin typeface="Times New Roman"/>
                <a:cs typeface="Times New Roman"/>
              </a:rPr>
              <a:t>Mines is on municipality Srebrenica and has a tradition of modern operating for over 50 years. </a:t>
            </a:r>
            <a:endParaRPr lang="sl-SI" sz="1800" dirty="0">
              <a:latin typeface="Times New Roman"/>
              <a:cs typeface="Times New Roman"/>
            </a:endParaRPr>
          </a:p>
        </p:txBody>
      </p:sp>
    </p:spTree>
    <p:extLst>
      <p:ext uri="{BB962C8B-B14F-4D97-AF65-F5344CB8AC3E}">
        <p14:creationId xmlns:p14="http://schemas.microsoft.com/office/powerpoint/2010/main" val="2817297778"/>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476672"/>
            <a:ext cx="7488832" cy="875184"/>
          </a:xfrm>
        </p:spPr>
        <p:txBody>
          <a:bodyPr anchor="t" anchorCtr="0">
            <a:normAutofit/>
          </a:bodyPr>
          <a:lstStyle/>
          <a:p>
            <a:pPr algn="just"/>
            <a:r>
              <a:rPr lang="x-none" sz="1800" b="0" dirty="0" smtClean="0">
                <a:solidFill>
                  <a:schemeClr val="tx2">
                    <a:lumMod val="75000"/>
                  </a:schemeClr>
                </a:solidFill>
                <a:effectLst/>
                <a:latin typeface="Times New Roman"/>
                <a:cs typeface="Times New Roman"/>
              </a:rPr>
              <a:t>Слив Димничке ријеке је раније завршавао у</a:t>
            </a:r>
            <a:r>
              <a:rPr lang="x-none" sz="1800" b="0" dirty="0">
                <a:solidFill>
                  <a:schemeClr val="tx2">
                    <a:lumMod val="75000"/>
                  </a:schemeClr>
                </a:solidFill>
                <a:effectLst/>
                <a:latin typeface="Times New Roman"/>
                <a:cs typeface="Times New Roman"/>
              </a:rPr>
              <a:t> </a:t>
            </a:r>
            <a:r>
              <a:rPr lang="x-none" sz="1800" b="0" dirty="0" smtClean="0">
                <a:solidFill>
                  <a:schemeClr val="tx2">
                    <a:lumMod val="75000"/>
                  </a:schemeClr>
                </a:solidFill>
                <a:effectLst/>
                <a:latin typeface="Times New Roman"/>
                <a:cs typeface="Times New Roman"/>
              </a:rPr>
              <a:t>језеру технолошке воде које се формира од повратне воде из технолошког процеса.</a:t>
            </a:r>
            <a:endParaRPr lang="sl-SI" sz="1800" b="0" dirty="0">
              <a:solidFill>
                <a:schemeClr val="tx2">
                  <a:lumMod val="75000"/>
                </a:schemeClr>
              </a:solidFill>
              <a:effectLst/>
              <a:latin typeface="Times New Roman"/>
              <a:cs typeface="Times New Roman"/>
            </a:endParaRPr>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l="16044" r="16044"/>
          <a:stretch>
            <a:fillRect/>
          </a:stretch>
        </p:blipFill>
        <p:spPr>
          <a:xfrm>
            <a:off x="1763688" y="2276872"/>
            <a:ext cx="5486400" cy="3962400"/>
          </a:xfrm>
        </p:spPr>
      </p:pic>
      <p:sp>
        <p:nvSpPr>
          <p:cNvPr id="4" name="Text Placeholder 3"/>
          <p:cNvSpPr>
            <a:spLocks noGrp="1"/>
          </p:cNvSpPr>
          <p:nvPr>
            <p:ph type="body" sz="half" idx="2"/>
          </p:nvPr>
        </p:nvSpPr>
        <p:spPr>
          <a:xfrm>
            <a:off x="755576" y="1340768"/>
            <a:ext cx="7488832" cy="864096"/>
          </a:xfrm>
        </p:spPr>
        <p:txBody>
          <a:bodyPr>
            <a:normAutofit/>
          </a:bodyPr>
          <a:lstStyle/>
          <a:p>
            <a:pPr algn="just"/>
            <a:r>
              <a:rPr lang="en-GB" sz="1800" dirty="0" smtClean="0">
                <a:solidFill>
                  <a:schemeClr val="accent3">
                    <a:lumMod val="75000"/>
                  </a:schemeClr>
                </a:solidFill>
                <a:latin typeface="Times New Roman"/>
                <a:cs typeface="Times New Roman"/>
              </a:rPr>
              <a:t>Dimnicka river basin ended before in the lake of process water which forming from return water from production process</a:t>
            </a:r>
            <a:r>
              <a:rPr lang="sr-Cyrl-CS" sz="1800" dirty="0" smtClean="0">
                <a:solidFill>
                  <a:schemeClr val="accent3">
                    <a:lumMod val="75000"/>
                  </a:schemeClr>
                </a:solidFill>
                <a:latin typeface="Times New Roman"/>
                <a:cs typeface="Times New Roman"/>
              </a:rPr>
              <a:t> </a:t>
            </a:r>
            <a:r>
              <a:rPr lang="en-GB" sz="1800" dirty="0" smtClean="0">
                <a:solidFill>
                  <a:schemeClr val="accent3">
                    <a:lumMod val="75000"/>
                  </a:schemeClr>
                </a:solidFill>
                <a:latin typeface="Times New Roman"/>
                <a:cs typeface="Times New Roman"/>
              </a:rPr>
              <a:t>(FLOTATION).</a:t>
            </a:r>
            <a:endParaRPr lang="sl-SI" sz="1800" dirty="0">
              <a:solidFill>
                <a:schemeClr val="accent3">
                  <a:lumMod val="75000"/>
                </a:schemeClr>
              </a:solidFill>
              <a:latin typeface="Times New Roman"/>
              <a:cs typeface="Times New Roman"/>
            </a:endParaRPr>
          </a:p>
        </p:txBody>
      </p:sp>
    </p:spTree>
    <p:extLst>
      <p:ext uri="{BB962C8B-B14F-4D97-AF65-F5344CB8AC3E}">
        <p14:creationId xmlns:p14="http://schemas.microsoft.com/office/powerpoint/2010/main" val="201418806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02234"/>
          </a:xfrm>
        </p:spPr>
        <p:txBody>
          <a:bodyPr anchor="t" anchorCtr="0">
            <a:noAutofit/>
          </a:bodyPr>
          <a:lstStyle/>
          <a:p>
            <a:pPr algn="just"/>
            <a:r>
              <a:rPr lang="x-none" sz="1800" b="0" dirty="0" smtClean="0">
                <a:solidFill>
                  <a:schemeClr val="tx2">
                    <a:lumMod val="75000"/>
                  </a:schemeClr>
                </a:solidFill>
                <a:effectLst/>
                <a:latin typeface="Times New Roman"/>
                <a:cs typeface="Times New Roman"/>
              </a:rPr>
              <a:t>Ранији начин захвата технолошке воде се одвијао преко колектора у језеру и помоћу цјевовода </a:t>
            </a:r>
            <a:r>
              <a:rPr lang="sl-SI" sz="1800" b="0" dirty="0" smtClean="0">
                <a:solidFill>
                  <a:schemeClr val="tx2">
                    <a:lumMod val="75000"/>
                  </a:schemeClr>
                </a:solidFill>
                <a:effectLst/>
                <a:latin typeface="Times New Roman"/>
                <a:cs typeface="Times New Roman"/>
              </a:rPr>
              <a:t>Ø</a:t>
            </a:r>
            <a:r>
              <a:rPr lang="x-none" sz="1800" b="0" dirty="0" smtClean="0">
                <a:solidFill>
                  <a:schemeClr val="tx2">
                    <a:lumMod val="75000"/>
                  </a:schemeClr>
                </a:solidFill>
                <a:effectLst/>
                <a:latin typeface="Times New Roman"/>
                <a:cs typeface="Times New Roman"/>
              </a:rPr>
              <a:t> 500 којим је вода прелазила у главни </a:t>
            </a:r>
            <a:br>
              <a:rPr lang="x-none" sz="1800" b="0" dirty="0" smtClean="0">
                <a:solidFill>
                  <a:schemeClr val="tx2">
                    <a:lumMod val="75000"/>
                  </a:schemeClr>
                </a:solidFill>
                <a:effectLst/>
                <a:latin typeface="Times New Roman"/>
                <a:cs typeface="Times New Roman"/>
              </a:rPr>
            </a:br>
            <a:r>
              <a:rPr lang="x-none" sz="1800" b="0" dirty="0" smtClean="0">
                <a:solidFill>
                  <a:schemeClr val="tx2">
                    <a:lumMod val="75000"/>
                  </a:schemeClr>
                </a:solidFill>
                <a:effectLst/>
                <a:latin typeface="Times New Roman"/>
                <a:cs typeface="Times New Roman"/>
              </a:rPr>
              <a:t>колектор у јаловинском дијелу одлагалишта.</a:t>
            </a:r>
            <a:r>
              <a:rPr lang="en-GB" sz="1800" b="0" dirty="0" smtClean="0">
                <a:solidFill>
                  <a:schemeClr val="tx2">
                    <a:lumMod val="75000"/>
                  </a:schemeClr>
                </a:solidFill>
                <a:effectLst/>
                <a:latin typeface="Bookman Old Style" pitchFamily="18" charset="0"/>
              </a:rPr>
              <a:t/>
            </a:r>
            <a:br>
              <a:rPr lang="en-GB" sz="1800" b="0" dirty="0" smtClean="0">
                <a:solidFill>
                  <a:schemeClr val="tx2">
                    <a:lumMod val="75000"/>
                  </a:schemeClr>
                </a:solidFill>
                <a:effectLst/>
                <a:latin typeface="Bookman Old Style" pitchFamily="18" charset="0"/>
              </a:rPr>
            </a:br>
            <a:r>
              <a:rPr lang="x-none" sz="1800" b="0" dirty="0" smtClean="0">
                <a:solidFill>
                  <a:schemeClr val="tx2">
                    <a:lumMod val="75000"/>
                  </a:schemeClr>
                </a:solidFill>
                <a:effectLst/>
                <a:latin typeface="Bookman Old Style" pitchFamily="18" charset="0"/>
              </a:rPr>
              <a:t/>
            </a:r>
            <a:br>
              <a:rPr lang="x-none" sz="1800" b="0" dirty="0" smtClean="0">
                <a:solidFill>
                  <a:schemeClr val="tx2">
                    <a:lumMod val="75000"/>
                  </a:schemeClr>
                </a:solidFill>
                <a:effectLst/>
                <a:latin typeface="Bookman Old Style" pitchFamily="18" charset="0"/>
              </a:rPr>
            </a:br>
            <a:r>
              <a:rPr lang="en-US" sz="1800" b="0" dirty="0">
                <a:solidFill>
                  <a:schemeClr val="accent3">
                    <a:lumMod val="75000"/>
                  </a:schemeClr>
                </a:solidFill>
                <a:effectLst/>
                <a:latin typeface="Times New Roman"/>
                <a:cs typeface="Times New Roman"/>
              </a:rPr>
              <a:t>Previous mode operation of process water is conducted through the collectors and </a:t>
            </a:r>
            <a:r>
              <a:rPr lang="en-US" sz="1800" b="0" dirty="0" smtClean="0">
                <a:solidFill>
                  <a:schemeClr val="accent3">
                    <a:lumMod val="75000"/>
                  </a:schemeClr>
                </a:solidFill>
                <a:effectLst/>
                <a:latin typeface="Times New Roman"/>
                <a:cs typeface="Times New Roman"/>
              </a:rPr>
              <a:t>the </a:t>
            </a:r>
            <a:r>
              <a:rPr lang="en-US" sz="1800" b="0" dirty="0">
                <a:solidFill>
                  <a:schemeClr val="accent3">
                    <a:lumMod val="75000"/>
                  </a:schemeClr>
                </a:solidFill>
                <a:effectLst/>
                <a:latin typeface="Times New Roman"/>
                <a:cs typeface="Times New Roman"/>
              </a:rPr>
              <a:t>pipeline Ø 500 which </a:t>
            </a:r>
            <a:r>
              <a:rPr lang="en-GB" sz="1800" b="0" dirty="0" smtClean="0">
                <a:solidFill>
                  <a:schemeClr val="accent3">
                    <a:lumMod val="75000"/>
                  </a:schemeClr>
                </a:solidFill>
                <a:effectLst/>
                <a:latin typeface="Times New Roman"/>
                <a:cs typeface="Times New Roman"/>
              </a:rPr>
              <a:t>flowed </a:t>
            </a:r>
            <a:r>
              <a:rPr lang="en-US" sz="1800" b="0" dirty="0" smtClean="0">
                <a:solidFill>
                  <a:schemeClr val="accent3">
                    <a:lumMod val="75000"/>
                  </a:schemeClr>
                </a:solidFill>
                <a:effectLst/>
                <a:latin typeface="Times New Roman"/>
                <a:cs typeface="Times New Roman"/>
              </a:rPr>
              <a:t>water </a:t>
            </a:r>
            <a:r>
              <a:rPr lang="en-US" sz="1800" b="0" dirty="0">
                <a:solidFill>
                  <a:schemeClr val="accent3">
                    <a:lumMod val="75000"/>
                  </a:schemeClr>
                </a:solidFill>
                <a:effectLst/>
                <a:latin typeface="Times New Roman"/>
                <a:cs typeface="Times New Roman"/>
              </a:rPr>
              <a:t>in the main </a:t>
            </a:r>
            <a:r>
              <a:rPr lang="en-US" sz="1800" b="0" dirty="0" smtClean="0">
                <a:solidFill>
                  <a:schemeClr val="accent3">
                    <a:lumMod val="75000"/>
                  </a:schemeClr>
                </a:solidFill>
                <a:effectLst/>
                <a:latin typeface="Times New Roman"/>
                <a:cs typeface="Times New Roman"/>
              </a:rPr>
              <a:t>collector </a:t>
            </a:r>
            <a:r>
              <a:rPr lang="en-US" sz="1800" b="0" dirty="0">
                <a:solidFill>
                  <a:schemeClr val="accent3">
                    <a:lumMod val="75000"/>
                  </a:schemeClr>
                </a:solidFill>
                <a:effectLst/>
                <a:latin typeface="Times New Roman"/>
                <a:cs typeface="Times New Roman"/>
              </a:rPr>
              <a:t>in the tailings disposal area.</a:t>
            </a:r>
            <a:endParaRPr lang="sl-SI" sz="1800" b="0" dirty="0">
              <a:solidFill>
                <a:schemeClr val="accent3">
                  <a:lumMod val="75000"/>
                </a:schemeClr>
              </a:solidFill>
              <a:effectLst/>
              <a:latin typeface="Times New Roman"/>
              <a:cs typeface="Times New Roman"/>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7544" y="2276872"/>
            <a:ext cx="8208911" cy="4031853"/>
          </a:xfrm>
        </p:spPr>
      </p:pic>
    </p:spTree>
    <p:extLst>
      <p:ext uri="{BB962C8B-B14F-4D97-AF65-F5344CB8AC3E}">
        <p14:creationId xmlns:p14="http://schemas.microsoft.com/office/powerpoint/2010/main" val="3402283241"/>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p>
            <a:r>
              <a:rPr lang="x-none" sz="1800" b="0" dirty="0" smtClean="0">
                <a:solidFill>
                  <a:schemeClr val="tx2">
                    <a:lumMod val="75000"/>
                  </a:schemeClr>
                </a:solidFill>
                <a:effectLst/>
                <a:latin typeface="Times New Roman"/>
                <a:cs typeface="Times New Roman"/>
              </a:rPr>
              <a:t>ПРОБЛЕМ КОЈИ ЈЕ УГРОЖАВАО ЕКОЛОШКУ БЕЗБИЈЕДНОСТ!?</a:t>
            </a:r>
            <a:br>
              <a:rPr lang="x-none" sz="1800" b="0" dirty="0" smtClean="0">
                <a:solidFill>
                  <a:schemeClr val="tx2">
                    <a:lumMod val="75000"/>
                  </a:schemeClr>
                </a:solidFill>
                <a:effectLst/>
                <a:latin typeface="Times New Roman"/>
                <a:cs typeface="Times New Roman"/>
              </a:rPr>
            </a:br>
            <a:r>
              <a:rPr lang="x-none" sz="1800" b="0" dirty="0" smtClean="0">
                <a:solidFill>
                  <a:schemeClr val="tx2">
                    <a:lumMod val="75000"/>
                  </a:schemeClr>
                </a:solidFill>
                <a:effectLst/>
                <a:latin typeface="Times New Roman"/>
                <a:cs typeface="Times New Roman"/>
              </a:rPr>
              <a:t/>
            </a:r>
            <a:br>
              <a:rPr lang="x-none" sz="1800" b="0" dirty="0" smtClean="0">
                <a:solidFill>
                  <a:schemeClr val="tx2">
                    <a:lumMod val="75000"/>
                  </a:schemeClr>
                </a:solidFill>
                <a:effectLst/>
                <a:latin typeface="Times New Roman"/>
                <a:cs typeface="Times New Roman"/>
              </a:rPr>
            </a:br>
            <a:r>
              <a:rPr lang="en-US" sz="1800" b="0" dirty="0" smtClean="0">
                <a:solidFill>
                  <a:schemeClr val="tx2">
                    <a:lumMod val="75000"/>
                  </a:schemeClr>
                </a:solidFill>
                <a:effectLst/>
                <a:latin typeface="Times New Roman"/>
                <a:cs typeface="Times New Roman"/>
              </a:rPr>
              <a:t>THE PROBLEM THAT THREATENED ECOLOGICAL SAFETY!?</a:t>
            </a:r>
            <a:endParaRPr lang="sl-SI" sz="1800" b="0" dirty="0">
              <a:solidFill>
                <a:schemeClr val="tx2">
                  <a:lumMod val="75000"/>
                </a:schemeClr>
              </a:solidFill>
              <a:effectLst/>
              <a:latin typeface="Times New Roman"/>
              <a:cs typeface="Times New Roman"/>
            </a:endParaRPr>
          </a:p>
        </p:txBody>
      </p:sp>
      <p:sp>
        <p:nvSpPr>
          <p:cNvPr id="3" name="Content Placeholder 2"/>
          <p:cNvSpPr>
            <a:spLocks noGrp="1"/>
          </p:cNvSpPr>
          <p:nvPr>
            <p:ph sz="half" idx="1"/>
          </p:nvPr>
        </p:nvSpPr>
        <p:spPr/>
        <p:txBody>
          <a:bodyPr>
            <a:normAutofit/>
          </a:bodyPr>
          <a:lstStyle/>
          <a:p>
            <a:pPr marL="137160" indent="0" algn="just">
              <a:spcBef>
                <a:spcPts val="0"/>
              </a:spcBef>
              <a:buNone/>
            </a:pPr>
            <a:r>
              <a:rPr lang="x-none" sz="1800" dirty="0" smtClean="0">
                <a:solidFill>
                  <a:schemeClr val="tx2">
                    <a:lumMod val="75000"/>
                  </a:schemeClr>
                </a:solidFill>
                <a:latin typeface="Times New Roman"/>
                <a:cs typeface="Times New Roman"/>
              </a:rPr>
              <a:t>Бетонски цјевовод који је транспортовао воду до главног колектора је састављан од цијеви дужине 1 </a:t>
            </a:r>
            <a:r>
              <a:rPr lang="en-GB" sz="1800" dirty="0" smtClean="0">
                <a:solidFill>
                  <a:schemeClr val="tx2">
                    <a:lumMod val="75000"/>
                  </a:schemeClr>
                </a:solidFill>
                <a:latin typeface="Times New Roman"/>
                <a:cs typeface="Times New Roman"/>
              </a:rPr>
              <a:t>m. </a:t>
            </a:r>
            <a:endParaRPr lang="x-none" sz="1800" dirty="0" smtClean="0">
              <a:solidFill>
                <a:schemeClr val="tx2">
                  <a:lumMod val="75000"/>
                </a:schemeClr>
              </a:solidFill>
              <a:latin typeface="Times New Roman"/>
              <a:cs typeface="Times New Roman"/>
            </a:endParaRPr>
          </a:p>
          <a:p>
            <a:pPr marL="137160" indent="0" algn="just">
              <a:spcBef>
                <a:spcPts val="0"/>
              </a:spcBef>
              <a:buNone/>
            </a:pPr>
            <a:r>
              <a:rPr lang="x-none" sz="1800" dirty="0" smtClean="0">
                <a:solidFill>
                  <a:schemeClr val="tx2">
                    <a:lumMod val="75000"/>
                  </a:schemeClr>
                </a:solidFill>
                <a:latin typeface="Times New Roman"/>
                <a:cs typeface="Times New Roman"/>
              </a:rPr>
              <a:t>Цјевовод је остајао дубоко у јаловини. (</a:t>
            </a:r>
            <a:r>
              <a:rPr lang="en-GB" sz="1800" dirty="0" smtClean="0">
                <a:solidFill>
                  <a:schemeClr val="tx2">
                    <a:lumMod val="75000"/>
                  </a:schemeClr>
                </a:solidFill>
                <a:latin typeface="Times New Roman"/>
                <a:cs typeface="Times New Roman"/>
              </a:rPr>
              <a:t> cca</a:t>
            </a:r>
            <a:r>
              <a:rPr lang="x-none" sz="1800" dirty="0" smtClean="0">
                <a:solidFill>
                  <a:schemeClr val="tx2">
                    <a:lumMod val="75000"/>
                  </a:schemeClr>
                </a:solidFill>
                <a:latin typeface="Times New Roman"/>
                <a:cs typeface="Times New Roman"/>
              </a:rPr>
              <a:t>. 12 </a:t>
            </a:r>
            <a:r>
              <a:rPr lang="en-GB" sz="1800" dirty="0" smtClean="0">
                <a:solidFill>
                  <a:schemeClr val="tx2">
                    <a:lumMod val="75000"/>
                  </a:schemeClr>
                </a:solidFill>
                <a:latin typeface="Times New Roman"/>
                <a:cs typeface="Times New Roman"/>
              </a:rPr>
              <a:t>m )</a:t>
            </a:r>
          </a:p>
          <a:p>
            <a:pPr marL="137160" indent="0" algn="just">
              <a:spcBef>
                <a:spcPts val="0"/>
              </a:spcBef>
              <a:buNone/>
            </a:pPr>
            <a:endParaRPr lang="x-none" sz="1800" dirty="0" smtClean="0">
              <a:solidFill>
                <a:schemeClr val="tx2">
                  <a:lumMod val="75000"/>
                </a:schemeClr>
              </a:solidFill>
              <a:latin typeface="Times New Roman"/>
              <a:cs typeface="Times New Roman"/>
            </a:endParaRPr>
          </a:p>
          <a:p>
            <a:pPr marL="137160" indent="0" algn="just">
              <a:spcBef>
                <a:spcPts val="0"/>
              </a:spcBef>
              <a:buNone/>
            </a:pPr>
            <a:r>
              <a:rPr lang="x-none" sz="1800" dirty="0" smtClean="0">
                <a:solidFill>
                  <a:schemeClr val="tx2">
                    <a:lumMod val="75000"/>
                  </a:schemeClr>
                </a:solidFill>
                <a:latin typeface="Times New Roman"/>
                <a:cs typeface="Times New Roman"/>
              </a:rPr>
              <a:t>Могућност лома цјевовода, његовог смицања и сл. би условили да се вода и јаловина помјешају и цјевоводом спроведу до главног колектора одакле би директно отишле у реципијент без могућности заустављања.</a:t>
            </a:r>
            <a:endParaRPr lang="sl-SI" sz="1800" dirty="0">
              <a:solidFill>
                <a:schemeClr val="tx2">
                  <a:lumMod val="75000"/>
                </a:schemeClr>
              </a:solidFill>
              <a:latin typeface="Times New Roman"/>
              <a:cs typeface="Times New Roman"/>
            </a:endParaRPr>
          </a:p>
        </p:txBody>
      </p:sp>
      <p:sp>
        <p:nvSpPr>
          <p:cNvPr id="4" name="Content Placeholder 3"/>
          <p:cNvSpPr>
            <a:spLocks noGrp="1"/>
          </p:cNvSpPr>
          <p:nvPr>
            <p:ph sz="half" idx="2"/>
          </p:nvPr>
        </p:nvSpPr>
        <p:spPr/>
        <p:txBody>
          <a:bodyPr>
            <a:normAutofit/>
          </a:bodyPr>
          <a:lstStyle/>
          <a:p>
            <a:pPr marL="137160" indent="0" algn="just">
              <a:spcBef>
                <a:spcPts val="0"/>
              </a:spcBef>
              <a:buNone/>
            </a:pPr>
            <a:r>
              <a:rPr lang="en-US" sz="1800" dirty="0" smtClean="0">
                <a:solidFill>
                  <a:schemeClr val="accent3">
                    <a:lumMod val="75000"/>
                  </a:schemeClr>
                </a:solidFill>
                <a:latin typeface="Times New Roman"/>
                <a:cs typeface="Times New Roman"/>
              </a:rPr>
              <a:t>Concrete </a:t>
            </a:r>
            <a:r>
              <a:rPr lang="en-US" sz="1800" dirty="0">
                <a:solidFill>
                  <a:schemeClr val="accent3">
                    <a:lumMod val="75000"/>
                  </a:schemeClr>
                </a:solidFill>
                <a:latin typeface="Times New Roman"/>
                <a:cs typeface="Times New Roman"/>
              </a:rPr>
              <a:t>pipeline that transported water to the main </a:t>
            </a:r>
            <a:r>
              <a:rPr lang="en-GB" sz="1800" dirty="0" smtClean="0">
                <a:solidFill>
                  <a:schemeClr val="accent3">
                    <a:lumMod val="75000"/>
                  </a:schemeClr>
                </a:solidFill>
                <a:latin typeface="Times New Roman"/>
                <a:cs typeface="Times New Roman"/>
              </a:rPr>
              <a:t>collector</a:t>
            </a:r>
            <a:r>
              <a:rPr lang="en-US" sz="1800" dirty="0" smtClean="0">
                <a:solidFill>
                  <a:schemeClr val="accent3">
                    <a:lumMod val="75000"/>
                  </a:schemeClr>
                </a:solidFill>
                <a:latin typeface="Times New Roman"/>
                <a:cs typeface="Times New Roman"/>
              </a:rPr>
              <a:t> is </a:t>
            </a:r>
            <a:r>
              <a:rPr lang="en-US" sz="1800" dirty="0">
                <a:solidFill>
                  <a:schemeClr val="accent3">
                    <a:lumMod val="75000"/>
                  </a:schemeClr>
                </a:solidFill>
                <a:latin typeface="Times New Roman"/>
                <a:cs typeface="Times New Roman"/>
              </a:rPr>
              <a:t>composed </a:t>
            </a:r>
            <a:r>
              <a:rPr lang="en-US" sz="1800" dirty="0" smtClean="0">
                <a:solidFill>
                  <a:schemeClr val="accent3">
                    <a:lumMod val="75000"/>
                  </a:schemeClr>
                </a:solidFill>
                <a:latin typeface="Times New Roman"/>
                <a:cs typeface="Times New Roman"/>
              </a:rPr>
              <a:t>of pipe </a:t>
            </a:r>
            <a:r>
              <a:rPr lang="en-US" sz="1800" dirty="0">
                <a:solidFill>
                  <a:schemeClr val="accent3">
                    <a:lumMod val="75000"/>
                  </a:schemeClr>
                </a:solidFill>
                <a:latin typeface="Times New Roman"/>
                <a:cs typeface="Times New Roman"/>
              </a:rPr>
              <a:t>length of 1 m</a:t>
            </a:r>
            <a:r>
              <a:rPr lang="en-US" sz="1800" dirty="0" smtClean="0">
                <a:solidFill>
                  <a:schemeClr val="accent3">
                    <a:lumMod val="75000"/>
                  </a:schemeClr>
                </a:solidFill>
                <a:latin typeface="Times New Roman"/>
                <a:cs typeface="Times New Roman"/>
              </a:rPr>
              <a:t>.</a:t>
            </a:r>
          </a:p>
          <a:p>
            <a:pPr marL="137160" indent="0" algn="just">
              <a:spcBef>
                <a:spcPts val="0"/>
              </a:spcBef>
              <a:buNone/>
            </a:pPr>
            <a:endParaRPr lang="en-US" sz="1800" dirty="0" smtClean="0">
              <a:solidFill>
                <a:schemeClr val="accent3">
                  <a:lumMod val="75000"/>
                </a:schemeClr>
              </a:solidFill>
              <a:latin typeface="Times New Roman"/>
              <a:cs typeface="Times New Roman"/>
            </a:endParaRPr>
          </a:p>
          <a:p>
            <a:pPr marL="137160" indent="0" algn="just">
              <a:spcBef>
                <a:spcPts val="0"/>
              </a:spcBef>
              <a:buNone/>
            </a:pPr>
            <a:r>
              <a:rPr lang="en-US" sz="1800" dirty="0" smtClean="0">
                <a:solidFill>
                  <a:schemeClr val="accent3">
                    <a:lumMod val="75000"/>
                  </a:schemeClr>
                </a:solidFill>
                <a:latin typeface="Times New Roman"/>
                <a:cs typeface="Times New Roman"/>
              </a:rPr>
              <a:t>The pipeline has remained deep  in the tailings. ( Approx. 12 m ) </a:t>
            </a:r>
          </a:p>
          <a:p>
            <a:pPr marL="137160" indent="0" algn="just">
              <a:spcBef>
                <a:spcPts val="0"/>
              </a:spcBef>
              <a:buNone/>
            </a:pPr>
            <a:endParaRPr lang="en-GB" sz="1800" dirty="0" smtClean="0">
              <a:solidFill>
                <a:schemeClr val="accent3">
                  <a:lumMod val="75000"/>
                </a:schemeClr>
              </a:solidFill>
              <a:latin typeface="Times New Roman"/>
              <a:cs typeface="Times New Roman"/>
            </a:endParaRPr>
          </a:p>
          <a:p>
            <a:pPr marL="137160" indent="0" algn="just">
              <a:spcBef>
                <a:spcPts val="0"/>
              </a:spcBef>
              <a:buNone/>
            </a:pPr>
            <a:r>
              <a:rPr lang="en-GB" sz="1800" dirty="0" smtClean="0">
                <a:solidFill>
                  <a:schemeClr val="accent3">
                    <a:lumMod val="75000"/>
                  </a:schemeClr>
                </a:solidFill>
                <a:latin typeface="Times New Roman"/>
                <a:cs typeface="Times New Roman"/>
              </a:rPr>
              <a:t>Possibility of damage of pipeline,  shearing and etc. would have caused </a:t>
            </a:r>
            <a:r>
              <a:rPr lang="en-US" sz="1800" dirty="0">
                <a:solidFill>
                  <a:schemeClr val="accent3">
                    <a:lumMod val="75000"/>
                  </a:schemeClr>
                </a:solidFill>
                <a:latin typeface="Times New Roman"/>
                <a:cs typeface="Times New Roman"/>
              </a:rPr>
              <a:t>that water </a:t>
            </a:r>
            <a:r>
              <a:rPr lang="en-US" sz="1800" dirty="0" smtClean="0">
                <a:solidFill>
                  <a:schemeClr val="accent3">
                    <a:lumMod val="75000"/>
                  </a:schemeClr>
                </a:solidFill>
                <a:latin typeface="Times New Roman"/>
                <a:cs typeface="Times New Roman"/>
              </a:rPr>
              <a:t>and tailings mixing in the pipeline </a:t>
            </a:r>
            <a:r>
              <a:rPr lang="en-US" sz="1800" dirty="0">
                <a:solidFill>
                  <a:schemeClr val="accent3">
                    <a:lumMod val="75000"/>
                  </a:schemeClr>
                </a:solidFill>
                <a:latin typeface="Times New Roman"/>
                <a:cs typeface="Times New Roman"/>
              </a:rPr>
              <a:t>and implement the main sewer where it would have gone directly to the recipient with no possibility of stopping.</a:t>
            </a:r>
            <a:r>
              <a:rPr lang="en-GB" sz="1800" dirty="0" smtClean="0">
                <a:solidFill>
                  <a:schemeClr val="accent3">
                    <a:lumMod val="75000"/>
                  </a:schemeClr>
                </a:solidFill>
                <a:latin typeface="Times New Roman"/>
                <a:cs typeface="Times New Roman"/>
              </a:rPr>
              <a:t> </a:t>
            </a:r>
            <a:endParaRPr lang="sl-SI" sz="1800" dirty="0">
              <a:solidFill>
                <a:schemeClr val="accent3">
                  <a:lumMod val="75000"/>
                </a:schemeClr>
              </a:solidFill>
              <a:latin typeface="Times New Roman"/>
              <a:cs typeface="Times New Roman"/>
            </a:endParaRPr>
          </a:p>
        </p:txBody>
      </p:sp>
    </p:spTree>
    <p:extLst>
      <p:ext uri="{BB962C8B-B14F-4D97-AF65-F5344CB8AC3E}">
        <p14:creationId xmlns:p14="http://schemas.microsoft.com/office/powerpoint/2010/main" val="73054980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10146"/>
          </a:xfrm>
        </p:spPr>
        <p:txBody>
          <a:bodyPr anchor="t" anchorCtr="0">
            <a:noAutofit/>
          </a:bodyPr>
          <a:lstStyle/>
          <a:p>
            <a:pPr algn="just"/>
            <a:r>
              <a:rPr lang="x-none" sz="1800" b="0" dirty="0" smtClean="0">
                <a:solidFill>
                  <a:schemeClr val="accent3">
                    <a:lumMod val="75000"/>
                  </a:schemeClr>
                </a:solidFill>
                <a:effectLst/>
                <a:latin typeface="Times New Roman"/>
                <a:cs typeface="Times New Roman"/>
              </a:rPr>
              <a:t>Једино квалитетно и трајно рјешење је било направити хидроевакуациони канала који ће прихватити све сливне воде, Димнички поток и превести их без контаминације преко</a:t>
            </a:r>
            <a:r>
              <a:rPr lang="en-US" sz="1800" b="0" dirty="0" smtClean="0">
                <a:solidFill>
                  <a:schemeClr val="accent3">
                    <a:lumMod val="75000"/>
                  </a:schemeClr>
                </a:solidFill>
                <a:effectLst/>
                <a:latin typeface="Times New Roman"/>
                <a:cs typeface="Times New Roman"/>
              </a:rPr>
              <a:t> </a:t>
            </a:r>
            <a:r>
              <a:rPr lang="x-none" sz="1800" b="0" dirty="0" smtClean="0">
                <a:solidFill>
                  <a:schemeClr val="accent3">
                    <a:lumMod val="75000"/>
                  </a:schemeClr>
                </a:solidFill>
                <a:effectLst/>
                <a:latin typeface="Times New Roman"/>
                <a:cs typeface="Times New Roman"/>
              </a:rPr>
              <a:t>одлагалишта јаловине!</a:t>
            </a:r>
            <a:endParaRPr lang="sl-SI" sz="1800" b="0" dirty="0">
              <a:solidFill>
                <a:schemeClr val="tx2">
                  <a:lumMod val="75000"/>
                </a:schemeClr>
              </a:solidFill>
              <a:effectLst/>
              <a:latin typeface="Times New Roman"/>
              <a:cs typeface="Times New Roman"/>
            </a:endParaRP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1560" y="2336800"/>
            <a:ext cx="7992888" cy="3971925"/>
          </a:xfrm>
        </p:spPr>
      </p:pic>
      <p:sp>
        <p:nvSpPr>
          <p:cNvPr id="4" name="Title 1"/>
          <p:cNvSpPr txBox="1">
            <a:spLocks/>
          </p:cNvSpPr>
          <p:nvPr/>
        </p:nvSpPr>
        <p:spPr>
          <a:xfrm>
            <a:off x="467544" y="1412776"/>
            <a:ext cx="8229600" cy="1210146"/>
          </a:xfrm>
          <a:prstGeom prst="rect">
            <a:avLst/>
          </a:prstGeom>
        </p:spPr>
        <p:txBody>
          <a:bodyPr vert="horz" anchor="t" anchorCtr="0">
            <a:no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pPr algn="just"/>
            <a:endParaRPr lang="sl-SI" sz="1800" b="0" dirty="0">
              <a:solidFill>
                <a:schemeClr val="tx2">
                  <a:lumMod val="75000"/>
                </a:schemeClr>
              </a:solidFill>
              <a:effectLst/>
              <a:latin typeface="Bookman Old Style" pitchFamily="18" charset="0"/>
            </a:endParaRPr>
          </a:p>
        </p:txBody>
      </p:sp>
      <p:sp>
        <p:nvSpPr>
          <p:cNvPr id="5" name="Rectangle 4"/>
          <p:cNvSpPr/>
          <p:nvPr/>
        </p:nvSpPr>
        <p:spPr>
          <a:xfrm>
            <a:off x="467544" y="1412776"/>
            <a:ext cx="8229600" cy="646331"/>
          </a:xfrm>
          <a:prstGeom prst="rect">
            <a:avLst/>
          </a:prstGeom>
        </p:spPr>
        <p:txBody>
          <a:bodyPr wrap="square">
            <a:spAutoFit/>
          </a:bodyPr>
          <a:lstStyle/>
          <a:p>
            <a:pPr algn="just"/>
            <a:r>
              <a:rPr lang="en-US" dirty="0" smtClean="0">
                <a:solidFill>
                  <a:schemeClr val="accent3">
                    <a:lumMod val="75000"/>
                  </a:schemeClr>
                </a:solidFill>
                <a:latin typeface="Times New Roman"/>
                <a:cs typeface="Times New Roman"/>
              </a:rPr>
              <a:t>Only </a:t>
            </a:r>
            <a:r>
              <a:rPr lang="en-US" dirty="0">
                <a:solidFill>
                  <a:schemeClr val="accent3">
                    <a:lumMod val="75000"/>
                  </a:schemeClr>
                </a:solidFill>
                <a:latin typeface="Times New Roman"/>
                <a:cs typeface="Times New Roman"/>
              </a:rPr>
              <a:t>high-quality and durable solution was to </a:t>
            </a:r>
            <a:r>
              <a:rPr lang="en-US" dirty="0" smtClean="0">
                <a:solidFill>
                  <a:schemeClr val="accent3">
                    <a:lumMod val="75000"/>
                  </a:schemeClr>
                </a:solidFill>
                <a:latin typeface="Times New Roman"/>
                <a:cs typeface="Times New Roman"/>
              </a:rPr>
              <a:t>make channels </a:t>
            </a:r>
            <a:r>
              <a:rPr lang="en-US" dirty="0">
                <a:solidFill>
                  <a:schemeClr val="accent3">
                    <a:lumMod val="75000"/>
                  </a:schemeClr>
                </a:solidFill>
                <a:latin typeface="Times New Roman"/>
                <a:cs typeface="Times New Roman"/>
              </a:rPr>
              <a:t>to accommodate all </a:t>
            </a:r>
            <a:r>
              <a:rPr lang="en-US" dirty="0" smtClean="0">
                <a:solidFill>
                  <a:schemeClr val="accent3">
                    <a:lumMod val="75000"/>
                  </a:schemeClr>
                </a:solidFill>
                <a:latin typeface="Times New Roman"/>
                <a:cs typeface="Times New Roman"/>
              </a:rPr>
              <a:t>basin water, </a:t>
            </a:r>
            <a:r>
              <a:rPr lang="en-US" dirty="0">
                <a:solidFill>
                  <a:schemeClr val="accent3">
                    <a:lumMod val="75000"/>
                  </a:schemeClr>
                </a:solidFill>
                <a:latin typeface="Times New Roman"/>
                <a:cs typeface="Times New Roman"/>
              </a:rPr>
              <a:t>Dimnički stream and </a:t>
            </a:r>
            <a:r>
              <a:rPr lang="en-US" dirty="0" smtClean="0">
                <a:solidFill>
                  <a:schemeClr val="accent3">
                    <a:lumMod val="75000"/>
                  </a:schemeClr>
                </a:solidFill>
                <a:latin typeface="Times New Roman"/>
                <a:cs typeface="Times New Roman"/>
              </a:rPr>
              <a:t>move </a:t>
            </a:r>
            <a:r>
              <a:rPr lang="en-US" dirty="0">
                <a:solidFill>
                  <a:schemeClr val="accent3">
                    <a:lumMod val="75000"/>
                  </a:schemeClr>
                </a:solidFill>
                <a:latin typeface="Times New Roman"/>
                <a:cs typeface="Times New Roman"/>
              </a:rPr>
              <a:t>them without contamination through </a:t>
            </a:r>
            <a:r>
              <a:rPr lang="en-US" dirty="0" smtClean="0">
                <a:solidFill>
                  <a:schemeClr val="accent3">
                    <a:lumMod val="75000"/>
                  </a:schemeClr>
                </a:solidFill>
                <a:latin typeface="Times New Roman"/>
                <a:cs typeface="Times New Roman"/>
              </a:rPr>
              <a:t>tailing area! </a:t>
            </a:r>
            <a:endParaRPr lang="en-US" dirty="0">
              <a:solidFill>
                <a:schemeClr val="accent3">
                  <a:lumMod val="75000"/>
                </a:schemeClr>
              </a:solidFill>
              <a:latin typeface="Times New Roman"/>
              <a:cs typeface="Times New Roman"/>
            </a:endParaRPr>
          </a:p>
        </p:txBody>
      </p:sp>
    </p:spTree>
    <p:extLst>
      <p:ext uri="{BB962C8B-B14F-4D97-AF65-F5344CB8AC3E}">
        <p14:creationId xmlns:p14="http://schemas.microsoft.com/office/powerpoint/2010/main" val="108355664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2651894"/>
          </a:xfrm>
        </p:spPr>
        <p:txBody>
          <a:bodyPr anchor="t" anchorCtr="0">
            <a:normAutofit fontScale="90000"/>
          </a:bodyPr>
          <a:lstStyle/>
          <a:p>
            <a:pPr algn="just"/>
            <a:r>
              <a:rPr lang="ru-RU" sz="2000" b="0" dirty="0">
                <a:solidFill>
                  <a:schemeClr val="tx2">
                    <a:lumMod val="75000"/>
                  </a:schemeClr>
                </a:solidFill>
                <a:effectLst/>
                <a:latin typeface="Times New Roman"/>
                <a:cs typeface="Times New Roman"/>
              </a:rPr>
              <a:t>Израда овог канала је био један од најзахтјевнијих техничких подухвата у ширем региону у протеклих </a:t>
            </a:r>
            <a:r>
              <a:rPr lang="ru-RU" sz="2000" b="0" dirty="0" smtClean="0">
                <a:solidFill>
                  <a:schemeClr val="tx2">
                    <a:lumMod val="75000"/>
                  </a:schemeClr>
                </a:solidFill>
                <a:effectLst/>
                <a:latin typeface="Times New Roman"/>
                <a:cs typeface="Times New Roman"/>
              </a:rPr>
              <a:t>2</a:t>
            </a:r>
            <a:r>
              <a:rPr lang="en-US" sz="2000" b="0" dirty="0" smtClean="0">
                <a:solidFill>
                  <a:schemeClr val="tx2">
                    <a:lumMod val="75000"/>
                  </a:schemeClr>
                </a:solidFill>
                <a:effectLst/>
                <a:latin typeface="Times New Roman"/>
                <a:cs typeface="Times New Roman"/>
              </a:rPr>
              <a:t>5</a:t>
            </a:r>
            <a:r>
              <a:rPr lang="ru-RU" sz="2000" b="0" dirty="0" smtClean="0">
                <a:solidFill>
                  <a:schemeClr val="tx2">
                    <a:lumMod val="75000"/>
                  </a:schemeClr>
                </a:solidFill>
                <a:effectLst/>
                <a:latin typeface="Times New Roman"/>
                <a:cs typeface="Times New Roman"/>
              </a:rPr>
              <a:t> </a:t>
            </a:r>
            <a:r>
              <a:rPr lang="ru-RU" sz="2000" b="0" dirty="0">
                <a:solidFill>
                  <a:schemeClr val="tx2">
                    <a:lumMod val="75000"/>
                  </a:schemeClr>
                </a:solidFill>
                <a:effectLst/>
                <a:latin typeface="Times New Roman"/>
                <a:cs typeface="Times New Roman"/>
              </a:rPr>
              <a:t>и више година</a:t>
            </a:r>
            <a:r>
              <a:rPr lang="ru-RU" sz="2000" b="0" dirty="0" smtClean="0">
                <a:solidFill>
                  <a:schemeClr val="tx2">
                    <a:lumMod val="75000"/>
                  </a:schemeClr>
                </a:solidFill>
                <a:effectLst/>
                <a:latin typeface="Times New Roman"/>
                <a:cs typeface="Times New Roman"/>
              </a:rPr>
              <a:t>. Канал дужине 1350 </a:t>
            </a:r>
            <a:r>
              <a:rPr lang="en-GB" sz="2000" b="0" dirty="0" smtClean="0">
                <a:solidFill>
                  <a:schemeClr val="tx2">
                    <a:lumMod val="75000"/>
                  </a:schemeClr>
                </a:solidFill>
                <a:effectLst/>
                <a:latin typeface="Times New Roman"/>
                <a:cs typeface="Times New Roman"/>
              </a:rPr>
              <a:t>m </a:t>
            </a:r>
            <a:r>
              <a:rPr lang="x-none" sz="2000" b="0" dirty="0" smtClean="0">
                <a:solidFill>
                  <a:schemeClr val="tx2">
                    <a:lumMod val="75000"/>
                  </a:schemeClr>
                </a:solidFill>
                <a:effectLst/>
                <a:latin typeface="Times New Roman"/>
                <a:cs typeface="Times New Roman"/>
              </a:rPr>
              <a:t>је једном половином рађен кроз изузетно житку јаловину,  а друга половина је рађена кроз </a:t>
            </a:r>
            <a:r>
              <a:rPr lang="x-none" sz="1800" b="0" dirty="0" smtClean="0">
                <a:solidFill>
                  <a:schemeClr val="tx2">
                    <a:lumMod val="75000"/>
                  </a:schemeClr>
                </a:solidFill>
                <a:effectLst/>
                <a:latin typeface="Times New Roman"/>
                <a:cs typeface="Times New Roman"/>
              </a:rPr>
              <a:t>језеро!</a:t>
            </a:r>
            <a:r>
              <a:rPr lang="en-US" sz="1800" b="0" dirty="0">
                <a:solidFill>
                  <a:schemeClr val="tx2">
                    <a:lumMod val="75000"/>
                  </a:schemeClr>
                </a:solidFill>
                <a:effectLst/>
                <a:latin typeface="Times New Roman"/>
                <a:cs typeface="Times New Roman"/>
              </a:rPr>
              <a:t> </a:t>
            </a:r>
            <a:r>
              <a:rPr lang="x-none" sz="1800" b="0" dirty="0">
                <a:solidFill>
                  <a:schemeClr val="tx2">
                    <a:lumMod val="75000"/>
                  </a:schemeClr>
                </a:solidFill>
                <a:effectLst/>
                <a:latin typeface="Times New Roman"/>
                <a:cs typeface="Times New Roman"/>
              </a:rPr>
              <a:t/>
            </a:r>
            <a:br>
              <a:rPr lang="x-none" sz="1800" b="0" dirty="0">
                <a:solidFill>
                  <a:schemeClr val="tx2">
                    <a:lumMod val="75000"/>
                  </a:schemeClr>
                </a:solidFill>
                <a:effectLst/>
                <a:latin typeface="Times New Roman"/>
                <a:cs typeface="Times New Roman"/>
              </a:rPr>
            </a:br>
            <a:r>
              <a:rPr lang="x-none" sz="1800" b="0" dirty="0">
                <a:solidFill>
                  <a:schemeClr val="tx2">
                    <a:lumMod val="75000"/>
                  </a:schemeClr>
                </a:solidFill>
                <a:effectLst/>
                <a:latin typeface="Bookman Old Style" pitchFamily="18" charset="0"/>
              </a:rPr>
              <a:t/>
            </a:r>
            <a:br>
              <a:rPr lang="x-none" sz="1800" b="0" dirty="0">
                <a:solidFill>
                  <a:schemeClr val="tx2">
                    <a:lumMod val="75000"/>
                  </a:schemeClr>
                </a:solidFill>
                <a:effectLst/>
                <a:latin typeface="Bookman Old Style" pitchFamily="18" charset="0"/>
              </a:rPr>
            </a:br>
            <a:r>
              <a:rPr lang="en-US" sz="2000" b="0" dirty="0" smtClean="0">
                <a:solidFill>
                  <a:schemeClr val="accent3">
                    <a:lumMod val="75000"/>
                  </a:schemeClr>
                </a:solidFill>
                <a:effectLst/>
                <a:latin typeface="Times New Roman"/>
                <a:cs typeface="Times New Roman"/>
              </a:rPr>
              <a:t>Making </a:t>
            </a:r>
            <a:r>
              <a:rPr lang="en-US" sz="2000" b="0" dirty="0">
                <a:solidFill>
                  <a:schemeClr val="accent3">
                    <a:lumMod val="75000"/>
                  </a:schemeClr>
                </a:solidFill>
                <a:effectLst/>
                <a:latin typeface="Times New Roman"/>
                <a:cs typeface="Times New Roman"/>
              </a:rPr>
              <a:t>this channel was one of the most challenging technical feats in the wider region in the past </a:t>
            </a:r>
            <a:r>
              <a:rPr lang="en-US" sz="2000" b="0" dirty="0" smtClean="0">
                <a:solidFill>
                  <a:schemeClr val="accent3">
                    <a:lumMod val="75000"/>
                  </a:schemeClr>
                </a:solidFill>
                <a:effectLst/>
                <a:latin typeface="Times New Roman"/>
                <a:cs typeface="Times New Roman"/>
              </a:rPr>
              <a:t>25 </a:t>
            </a:r>
            <a:r>
              <a:rPr lang="en-US" sz="2000" b="0" dirty="0">
                <a:solidFill>
                  <a:schemeClr val="accent3">
                    <a:lumMod val="75000"/>
                  </a:schemeClr>
                </a:solidFill>
                <a:effectLst/>
                <a:latin typeface="Times New Roman"/>
                <a:cs typeface="Times New Roman"/>
              </a:rPr>
              <a:t>or more years. The channel length of </a:t>
            </a:r>
            <a:r>
              <a:rPr lang="en-US" sz="2000" b="0" dirty="0" smtClean="0">
                <a:solidFill>
                  <a:schemeClr val="accent3">
                    <a:lumMod val="75000"/>
                  </a:schemeClr>
                </a:solidFill>
                <a:effectLst/>
                <a:latin typeface="Times New Roman"/>
                <a:cs typeface="Times New Roman"/>
              </a:rPr>
              <a:t>1350 </a:t>
            </a:r>
            <a:r>
              <a:rPr lang="en-US" sz="2000" b="0" dirty="0">
                <a:solidFill>
                  <a:schemeClr val="accent3">
                    <a:lumMod val="75000"/>
                  </a:schemeClr>
                </a:solidFill>
                <a:effectLst/>
                <a:latin typeface="Times New Roman"/>
                <a:cs typeface="Times New Roman"/>
              </a:rPr>
              <a:t>m is one half done extremely slithering through the tail, and the other half was done through the </a:t>
            </a:r>
            <a:r>
              <a:rPr lang="en-US" sz="2000" b="0" dirty="0" smtClean="0">
                <a:solidFill>
                  <a:schemeClr val="accent3">
                    <a:lumMod val="75000"/>
                  </a:schemeClr>
                </a:solidFill>
                <a:effectLst/>
                <a:latin typeface="Times New Roman"/>
                <a:cs typeface="Times New Roman"/>
              </a:rPr>
              <a:t>lake</a:t>
            </a:r>
            <a:r>
              <a:rPr lang="sr-Cyrl-CS" sz="2000" b="0" dirty="0" smtClean="0">
                <a:solidFill>
                  <a:schemeClr val="accent3">
                    <a:lumMod val="75000"/>
                  </a:schemeClr>
                </a:solidFill>
                <a:effectLst/>
                <a:latin typeface="Times New Roman"/>
                <a:cs typeface="Times New Roman"/>
              </a:rPr>
              <a:t>!</a:t>
            </a:r>
            <a:endParaRPr lang="sl-SI" sz="2000" b="0" dirty="0">
              <a:solidFill>
                <a:schemeClr val="accent3">
                  <a:lumMod val="75000"/>
                </a:schemeClr>
              </a:solidFill>
              <a:effectLst/>
              <a:latin typeface="Times New Roman"/>
              <a:cs typeface="Times New Roman"/>
            </a:endParaRPr>
          </a:p>
        </p:txBody>
      </p:sp>
      <p:pic>
        <p:nvPicPr>
          <p:cNvPr id="7" name="Content Placeholder 6"/>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467544" y="2996952"/>
            <a:ext cx="4040188" cy="3030141"/>
          </a:xfrm>
        </p:spPr>
      </p:pic>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4008" y="2996952"/>
            <a:ext cx="4041775" cy="3031331"/>
          </a:xfrm>
        </p:spPr>
      </p:pic>
    </p:spTree>
    <p:extLst>
      <p:ext uri="{BB962C8B-B14F-4D97-AF65-F5344CB8AC3E}">
        <p14:creationId xmlns:p14="http://schemas.microsoft.com/office/powerpoint/2010/main" val="329194552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p>
            <a:r>
              <a:rPr lang="x-none" sz="1800" b="0" dirty="0" smtClean="0">
                <a:solidFill>
                  <a:schemeClr val="tx2">
                    <a:lumMod val="75000"/>
                  </a:schemeClr>
                </a:solidFill>
                <a:effectLst/>
                <a:latin typeface="Times New Roman"/>
                <a:cs typeface="Times New Roman"/>
              </a:rPr>
              <a:t>ДИОНИЦА</a:t>
            </a:r>
            <a:r>
              <a:rPr lang="en-GB" sz="1800" b="0" dirty="0" smtClean="0">
                <a:solidFill>
                  <a:schemeClr val="tx2">
                    <a:lumMod val="75000"/>
                  </a:schemeClr>
                </a:solidFill>
                <a:effectLst/>
                <a:latin typeface="Times New Roman"/>
                <a:cs typeface="Times New Roman"/>
              </a:rPr>
              <a:t> </a:t>
            </a:r>
            <a:r>
              <a:rPr lang="x-none" sz="1800" b="0" dirty="0" smtClean="0">
                <a:solidFill>
                  <a:schemeClr val="tx2">
                    <a:lumMod val="75000"/>
                  </a:schemeClr>
                </a:solidFill>
                <a:effectLst/>
                <a:latin typeface="Times New Roman"/>
                <a:cs typeface="Times New Roman"/>
              </a:rPr>
              <a:t> КАНАЛА</a:t>
            </a:r>
            <a:r>
              <a:rPr lang="en-GB" sz="1800" b="0" dirty="0" smtClean="0">
                <a:solidFill>
                  <a:schemeClr val="tx2">
                    <a:lumMod val="75000"/>
                  </a:schemeClr>
                </a:solidFill>
                <a:effectLst/>
                <a:latin typeface="Times New Roman"/>
                <a:cs typeface="Times New Roman"/>
              </a:rPr>
              <a:t> </a:t>
            </a:r>
            <a:r>
              <a:rPr lang="x-none" sz="1800" b="0" dirty="0" smtClean="0">
                <a:solidFill>
                  <a:schemeClr val="tx2">
                    <a:lumMod val="75000"/>
                  </a:schemeClr>
                </a:solidFill>
                <a:effectLst/>
                <a:latin typeface="Times New Roman"/>
                <a:cs typeface="Times New Roman"/>
              </a:rPr>
              <a:t> КОЈА</a:t>
            </a:r>
            <a:r>
              <a:rPr lang="en-GB" sz="1800" b="0" dirty="0" smtClean="0">
                <a:solidFill>
                  <a:schemeClr val="tx2">
                    <a:lumMod val="75000"/>
                  </a:schemeClr>
                </a:solidFill>
                <a:effectLst/>
                <a:latin typeface="Times New Roman"/>
                <a:cs typeface="Times New Roman"/>
              </a:rPr>
              <a:t> </a:t>
            </a:r>
            <a:r>
              <a:rPr lang="x-none" sz="1800" b="0" dirty="0" smtClean="0">
                <a:solidFill>
                  <a:schemeClr val="tx2">
                    <a:lumMod val="75000"/>
                  </a:schemeClr>
                </a:solidFill>
                <a:effectLst/>
                <a:latin typeface="Times New Roman"/>
                <a:cs typeface="Times New Roman"/>
              </a:rPr>
              <a:t> СЕ</a:t>
            </a:r>
            <a:r>
              <a:rPr lang="en-GB" sz="1800" b="0" dirty="0" smtClean="0">
                <a:solidFill>
                  <a:schemeClr val="tx2">
                    <a:lumMod val="75000"/>
                  </a:schemeClr>
                </a:solidFill>
                <a:effectLst/>
                <a:latin typeface="Times New Roman"/>
                <a:cs typeface="Times New Roman"/>
              </a:rPr>
              <a:t> </a:t>
            </a:r>
            <a:r>
              <a:rPr lang="x-none" sz="1800" b="0" dirty="0" smtClean="0">
                <a:solidFill>
                  <a:schemeClr val="tx2">
                    <a:lumMod val="75000"/>
                  </a:schemeClr>
                </a:solidFill>
                <a:effectLst/>
                <a:latin typeface="Times New Roman"/>
                <a:cs typeface="Times New Roman"/>
              </a:rPr>
              <a:t> ГРАДИЛА</a:t>
            </a:r>
            <a:r>
              <a:rPr lang="en-GB" sz="1800" b="0" dirty="0" smtClean="0">
                <a:solidFill>
                  <a:schemeClr val="tx2">
                    <a:lumMod val="75000"/>
                  </a:schemeClr>
                </a:solidFill>
                <a:effectLst/>
                <a:latin typeface="Times New Roman"/>
                <a:cs typeface="Times New Roman"/>
              </a:rPr>
              <a:t> </a:t>
            </a:r>
            <a:r>
              <a:rPr lang="x-none" sz="1800" b="0" dirty="0" smtClean="0">
                <a:solidFill>
                  <a:schemeClr val="tx2">
                    <a:lumMod val="75000"/>
                  </a:schemeClr>
                </a:solidFill>
                <a:effectLst/>
                <a:latin typeface="Times New Roman"/>
                <a:cs typeface="Times New Roman"/>
              </a:rPr>
              <a:t> КРОЗ </a:t>
            </a:r>
            <a:r>
              <a:rPr lang="en-GB" sz="1800" b="0" dirty="0" smtClean="0">
                <a:solidFill>
                  <a:schemeClr val="tx2">
                    <a:lumMod val="75000"/>
                  </a:schemeClr>
                </a:solidFill>
                <a:effectLst/>
                <a:latin typeface="Times New Roman"/>
                <a:cs typeface="Times New Roman"/>
              </a:rPr>
              <a:t> </a:t>
            </a:r>
            <a:r>
              <a:rPr lang="x-none" sz="1800" b="0" dirty="0" smtClean="0">
                <a:solidFill>
                  <a:schemeClr val="tx2">
                    <a:lumMod val="75000"/>
                  </a:schemeClr>
                </a:solidFill>
                <a:effectLst/>
                <a:latin typeface="Times New Roman"/>
                <a:cs typeface="Times New Roman"/>
              </a:rPr>
              <a:t>ЈЕЗЕРО!</a:t>
            </a:r>
            <a:r>
              <a:rPr lang="en-US" sz="1800" b="0" dirty="0" smtClean="0">
                <a:solidFill>
                  <a:schemeClr val="tx2">
                    <a:lumMod val="75000"/>
                  </a:schemeClr>
                </a:solidFill>
                <a:effectLst/>
                <a:latin typeface="Times New Roman"/>
                <a:cs typeface="Times New Roman"/>
              </a:rPr>
              <a:t/>
            </a:r>
            <a:br>
              <a:rPr lang="en-US" sz="1800" b="0" dirty="0" smtClean="0">
                <a:solidFill>
                  <a:schemeClr val="tx2">
                    <a:lumMod val="75000"/>
                  </a:schemeClr>
                </a:solidFill>
                <a:effectLst/>
                <a:latin typeface="Times New Roman"/>
                <a:cs typeface="Times New Roman"/>
              </a:rPr>
            </a:br>
            <a:r>
              <a:rPr lang="x-none" sz="1800" b="0" dirty="0" smtClean="0">
                <a:solidFill>
                  <a:schemeClr val="tx2">
                    <a:lumMod val="75000"/>
                  </a:schemeClr>
                </a:solidFill>
                <a:effectLst/>
                <a:latin typeface="Times New Roman"/>
                <a:cs typeface="Times New Roman"/>
              </a:rPr>
              <a:t/>
            </a:r>
            <a:br>
              <a:rPr lang="x-none" sz="1800" b="0" dirty="0" smtClean="0">
                <a:solidFill>
                  <a:schemeClr val="tx2">
                    <a:lumMod val="75000"/>
                  </a:schemeClr>
                </a:solidFill>
                <a:effectLst/>
                <a:latin typeface="Times New Roman"/>
                <a:cs typeface="Times New Roman"/>
              </a:rPr>
            </a:br>
            <a:r>
              <a:rPr lang="en-GB" sz="1800" b="0" dirty="0" smtClean="0">
                <a:solidFill>
                  <a:schemeClr val="tx2">
                    <a:lumMod val="75000"/>
                  </a:schemeClr>
                </a:solidFill>
                <a:effectLst/>
                <a:latin typeface="Times New Roman"/>
                <a:cs typeface="Times New Roman"/>
              </a:rPr>
              <a:t>PART OF CHANNEL THAT WAS BUILT TROUGH THE LAKE!</a:t>
            </a:r>
            <a:endParaRPr lang="sl-SI" sz="1800" b="0" dirty="0">
              <a:solidFill>
                <a:schemeClr val="tx2">
                  <a:lumMod val="75000"/>
                </a:schemeClr>
              </a:solidFill>
              <a:effectLst/>
              <a:latin typeface="Times New Roman"/>
              <a:cs typeface="Times New Roman"/>
            </a:endParaRP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67544" y="1196752"/>
            <a:ext cx="4038600" cy="2269693"/>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716016" y="1196752"/>
            <a:ext cx="4038600" cy="2269693"/>
          </a:xfr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3728" y="3576954"/>
            <a:ext cx="4998610" cy="2808312"/>
          </a:xfrm>
          <a:prstGeom prst="rect">
            <a:avLst/>
          </a:prstGeom>
        </p:spPr>
      </p:pic>
    </p:spTree>
    <p:extLst>
      <p:ext uri="{BB962C8B-B14F-4D97-AF65-F5344CB8AC3E}">
        <p14:creationId xmlns:p14="http://schemas.microsoft.com/office/powerpoint/2010/main" val="3023880022"/>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82154"/>
          </a:xfrm>
        </p:spPr>
        <p:txBody>
          <a:bodyPr anchor="t" anchorCtr="0">
            <a:normAutofit/>
          </a:bodyPr>
          <a:lstStyle/>
          <a:p>
            <a:pPr algn="just"/>
            <a:r>
              <a:rPr lang="x-none" sz="1800" b="0" dirty="0" smtClean="0">
                <a:solidFill>
                  <a:schemeClr val="tx2">
                    <a:lumMod val="75000"/>
                  </a:schemeClr>
                </a:solidFill>
                <a:effectLst/>
                <a:latin typeface="Times New Roman"/>
                <a:cs typeface="Times New Roman"/>
              </a:rPr>
              <a:t>Канал је димензионисан за проток воде од 105 m³/s што представља могући проток у 1000 година.  </a:t>
            </a:r>
            <a:br>
              <a:rPr lang="x-none" sz="1800" b="0" dirty="0" smtClean="0">
                <a:solidFill>
                  <a:schemeClr val="tx2">
                    <a:lumMod val="75000"/>
                  </a:schemeClr>
                </a:solidFill>
                <a:effectLst/>
                <a:latin typeface="Times New Roman"/>
                <a:cs typeface="Times New Roman"/>
              </a:rPr>
            </a:br>
            <a:r>
              <a:rPr lang="en-US" sz="1800" b="0" dirty="0">
                <a:solidFill>
                  <a:schemeClr val="tx2">
                    <a:lumMod val="75000"/>
                  </a:schemeClr>
                </a:solidFill>
                <a:effectLst/>
                <a:latin typeface="Times New Roman"/>
                <a:cs typeface="Times New Roman"/>
              </a:rPr>
              <a:t>The channel is dimensioned for a flow rate of 105 m³ / s, which represents a possible flow in 1000 years. </a:t>
            </a:r>
            <a:endParaRPr lang="sl-SI" sz="1800" b="0" dirty="0">
              <a:solidFill>
                <a:schemeClr val="tx2">
                  <a:lumMod val="75000"/>
                </a:schemeClr>
              </a:solidFill>
              <a:effectLst/>
              <a:latin typeface="Times New Roman"/>
              <a:cs typeface="Times New Roman"/>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29172" y="1600200"/>
            <a:ext cx="5885656" cy="4708525"/>
          </a:xfrm>
        </p:spPr>
      </p:pic>
    </p:spTree>
    <p:extLst>
      <p:ext uri="{BB962C8B-B14F-4D97-AF65-F5344CB8AC3E}">
        <p14:creationId xmlns:p14="http://schemas.microsoft.com/office/powerpoint/2010/main" val="2852511161"/>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82154"/>
          </a:xfrm>
        </p:spPr>
        <p:txBody>
          <a:bodyPr anchor="t">
            <a:normAutofit/>
          </a:bodyPr>
          <a:lstStyle/>
          <a:p>
            <a:pPr algn="just"/>
            <a:r>
              <a:rPr lang="x-none" sz="1800" b="0" dirty="0" smtClean="0">
                <a:solidFill>
                  <a:schemeClr val="tx2">
                    <a:lumMod val="75000"/>
                  </a:schemeClr>
                </a:solidFill>
                <a:effectLst/>
                <a:latin typeface="Times New Roman"/>
                <a:cs typeface="Times New Roman"/>
              </a:rPr>
              <a:t>Канал је грађен с циљем трајног рјешења  његове динамичке  стабилности и функционалности.   </a:t>
            </a:r>
            <a:r>
              <a:rPr lang="en-US" sz="1800" b="0" dirty="0" smtClean="0">
                <a:solidFill>
                  <a:schemeClr val="tx2">
                    <a:lumMod val="75000"/>
                  </a:schemeClr>
                </a:solidFill>
                <a:effectLst/>
                <a:latin typeface="Times New Roman"/>
                <a:cs typeface="Times New Roman"/>
              </a:rPr>
              <a:t/>
            </a:r>
            <a:br>
              <a:rPr lang="en-US" sz="1800" b="0" dirty="0" smtClean="0">
                <a:solidFill>
                  <a:schemeClr val="tx2">
                    <a:lumMod val="75000"/>
                  </a:schemeClr>
                </a:solidFill>
                <a:effectLst/>
                <a:latin typeface="Times New Roman"/>
                <a:cs typeface="Times New Roman"/>
              </a:rPr>
            </a:br>
            <a:r>
              <a:rPr lang="x-none" sz="1800" b="0" dirty="0" smtClean="0">
                <a:solidFill>
                  <a:schemeClr val="tx2">
                    <a:lumMod val="75000"/>
                  </a:schemeClr>
                </a:solidFill>
                <a:effectLst/>
                <a:latin typeface="Times New Roman"/>
                <a:cs typeface="Times New Roman"/>
              </a:rPr>
              <a:t>                                               </a:t>
            </a:r>
            <a:r>
              <a:rPr lang="en-US" sz="1800" b="0" dirty="0" smtClean="0">
                <a:solidFill>
                  <a:schemeClr val="tx2">
                    <a:lumMod val="75000"/>
                  </a:schemeClr>
                </a:solidFill>
                <a:effectLst/>
                <a:latin typeface="Times New Roman"/>
                <a:cs typeface="Times New Roman"/>
              </a:rPr>
              <a:t/>
            </a:r>
            <a:br>
              <a:rPr lang="en-US" sz="1800" b="0" dirty="0" smtClean="0">
                <a:solidFill>
                  <a:schemeClr val="tx2">
                    <a:lumMod val="75000"/>
                  </a:schemeClr>
                </a:solidFill>
                <a:effectLst/>
                <a:latin typeface="Times New Roman"/>
                <a:cs typeface="Times New Roman"/>
              </a:rPr>
            </a:br>
            <a:r>
              <a:rPr lang="en-GB" sz="1800" b="0" dirty="0" smtClean="0">
                <a:solidFill>
                  <a:schemeClr val="accent3">
                    <a:lumMod val="75000"/>
                  </a:schemeClr>
                </a:solidFill>
                <a:effectLst/>
                <a:latin typeface="Times New Roman"/>
                <a:cs typeface="Times New Roman"/>
              </a:rPr>
              <a:t>The channel was build for continuing dynamic solution stability and functionality.</a:t>
            </a:r>
            <a:endParaRPr lang="sl-SI" sz="1800" b="0" dirty="0">
              <a:solidFill>
                <a:schemeClr val="accent3">
                  <a:lumMod val="75000"/>
                </a:schemeClr>
              </a:solidFill>
              <a:effectLst/>
              <a:latin typeface="Times New Roman"/>
              <a:cs typeface="Times New Roman"/>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32983" y="1600200"/>
            <a:ext cx="6278033" cy="4708525"/>
          </a:xfrm>
        </p:spPr>
      </p:pic>
    </p:spTree>
    <p:extLst>
      <p:ext uri="{BB962C8B-B14F-4D97-AF65-F5344CB8AC3E}">
        <p14:creationId xmlns:p14="http://schemas.microsoft.com/office/powerpoint/2010/main" val="3304832142"/>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70186"/>
          </a:xfrm>
        </p:spPr>
        <p:txBody>
          <a:bodyPr anchor="t">
            <a:normAutofit/>
          </a:bodyPr>
          <a:lstStyle/>
          <a:p>
            <a:pPr algn="just"/>
            <a:r>
              <a:rPr lang="x-none" sz="1800" b="0" dirty="0" smtClean="0">
                <a:solidFill>
                  <a:schemeClr val="tx2">
                    <a:lumMod val="75000"/>
                  </a:schemeClr>
                </a:solidFill>
                <a:effectLst/>
                <a:latin typeface="Times New Roman"/>
                <a:cs typeface="Times New Roman"/>
              </a:rPr>
              <a:t>Након формирања земљаног насипа и ископа канала први слој је армирани бетон дебљине 15 cm.</a:t>
            </a:r>
            <a:r>
              <a:rPr lang="x-none" sz="1800" b="0" dirty="0">
                <a:solidFill>
                  <a:schemeClr val="tx2">
                    <a:lumMod val="75000"/>
                  </a:schemeClr>
                </a:solidFill>
                <a:effectLst/>
                <a:latin typeface="Times New Roman"/>
                <a:cs typeface="Times New Roman"/>
              </a:rPr>
              <a:t> </a:t>
            </a:r>
            <a:r>
              <a:rPr lang="x-none" sz="1800" b="0" dirty="0" smtClean="0">
                <a:solidFill>
                  <a:schemeClr val="tx2">
                    <a:lumMod val="75000"/>
                  </a:schemeClr>
                </a:solidFill>
                <a:effectLst/>
                <a:latin typeface="Times New Roman"/>
                <a:cs typeface="Times New Roman"/>
              </a:rPr>
              <a:t>Квалитет бетона је MB30 M150 V6</a:t>
            </a:r>
            <a:r>
              <a:rPr lang="en-US" sz="1800" b="0" dirty="0" smtClean="0">
                <a:solidFill>
                  <a:schemeClr val="tx2">
                    <a:lumMod val="75000"/>
                  </a:schemeClr>
                </a:solidFill>
                <a:effectLst/>
                <a:latin typeface="Times New Roman"/>
                <a:cs typeface="Times New Roman"/>
              </a:rPr>
              <a:t>. </a:t>
            </a:r>
            <a:r>
              <a:rPr lang="x-none" sz="1800" b="0" dirty="0" smtClean="0">
                <a:solidFill>
                  <a:schemeClr val="tx2">
                    <a:lumMod val="75000"/>
                  </a:schemeClr>
                </a:solidFill>
                <a:effectLst/>
                <a:latin typeface="Times New Roman"/>
                <a:cs typeface="Times New Roman"/>
              </a:rPr>
              <a:t/>
            </a:r>
            <a:br>
              <a:rPr lang="x-none" sz="1800" b="0" dirty="0" smtClean="0">
                <a:solidFill>
                  <a:schemeClr val="tx2">
                    <a:lumMod val="75000"/>
                  </a:schemeClr>
                </a:solidFill>
                <a:effectLst/>
                <a:latin typeface="Times New Roman"/>
                <a:cs typeface="Times New Roman"/>
              </a:rPr>
            </a:br>
            <a:r>
              <a:rPr lang="en-US" sz="1800" b="0" dirty="0" smtClean="0">
                <a:solidFill>
                  <a:schemeClr val="tx2">
                    <a:lumMod val="75000"/>
                  </a:schemeClr>
                </a:solidFill>
                <a:effectLst/>
                <a:latin typeface="Times New Roman"/>
                <a:cs typeface="Times New Roman"/>
              </a:rPr>
              <a:t/>
            </a:r>
            <a:br>
              <a:rPr lang="en-US" sz="1800" b="0" dirty="0" smtClean="0">
                <a:solidFill>
                  <a:schemeClr val="tx2">
                    <a:lumMod val="75000"/>
                  </a:schemeClr>
                </a:solidFill>
                <a:effectLst/>
                <a:latin typeface="Times New Roman"/>
                <a:cs typeface="Times New Roman"/>
              </a:rPr>
            </a:br>
            <a:r>
              <a:rPr lang="en-US" sz="1800" b="0" dirty="0" smtClean="0">
                <a:solidFill>
                  <a:schemeClr val="accent3">
                    <a:lumMod val="75000"/>
                  </a:schemeClr>
                </a:solidFill>
                <a:effectLst/>
                <a:latin typeface="Times New Roman"/>
                <a:cs typeface="Times New Roman"/>
              </a:rPr>
              <a:t>After </a:t>
            </a:r>
            <a:r>
              <a:rPr lang="en-US" sz="1800" b="0" dirty="0">
                <a:solidFill>
                  <a:schemeClr val="accent3">
                    <a:lumMod val="75000"/>
                  </a:schemeClr>
                </a:solidFill>
                <a:effectLst/>
                <a:latin typeface="Times New Roman"/>
                <a:cs typeface="Times New Roman"/>
              </a:rPr>
              <a:t>the formation of earth embankments and excavation of channels built the first layer of reinforced concrete, 15 cm thick</a:t>
            </a:r>
            <a:r>
              <a:rPr lang="en-US" sz="1800" b="0" dirty="0" smtClean="0">
                <a:solidFill>
                  <a:schemeClr val="accent3">
                    <a:lumMod val="75000"/>
                  </a:schemeClr>
                </a:solidFill>
                <a:effectLst/>
                <a:latin typeface="Times New Roman"/>
                <a:cs typeface="Times New Roman"/>
              </a:rPr>
              <a:t>. Quality of concrete is MB30 M150 V6.</a:t>
            </a:r>
            <a:endParaRPr lang="sl-SI" sz="1800" b="0" dirty="0">
              <a:solidFill>
                <a:schemeClr val="accent3">
                  <a:lumMod val="75000"/>
                </a:schemeClr>
              </a:solidFill>
              <a:effectLst/>
              <a:latin typeface="Times New Roman"/>
              <a:cs typeface="Times New Roman"/>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1680" y="1916832"/>
            <a:ext cx="5875321" cy="4406491"/>
          </a:xfrm>
        </p:spPr>
      </p:pic>
    </p:spTree>
    <p:extLst>
      <p:ext uri="{BB962C8B-B14F-4D97-AF65-F5344CB8AC3E}">
        <p14:creationId xmlns:p14="http://schemas.microsoft.com/office/powerpoint/2010/main" val="773179448"/>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pPr algn="l"/>
            <a:r>
              <a:rPr lang="x-none" sz="1800" b="0" dirty="0" smtClean="0">
                <a:solidFill>
                  <a:schemeClr val="tx2">
                    <a:lumMod val="75000"/>
                  </a:schemeClr>
                </a:solidFill>
                <a:effectLst/>
                <a:latin typeface="Times New Roman"/>
                <a:cs typeface="Times New Roman"/>
              </a:rPr>
              <a:t>Други слој је геотекстил 800 g ради заштите </a:t>
            </a:r>
            <a:r>
              <a:rPr lang="x-none" sz="1800" b="0" smtClean="0">
                <a:solidFill>
                  <a:schemeClr val="tx2">
                    <a:lumMod val="75000"/>
                  </a:schemeClr>
                </a:solidFill>
                <a:effectLst/>
                <a:latin typeface="Times New Roman"/>
                <a:cs typeface="Times New Roman"/>
              </a:rPr>
              <a:t>геомембране</a:t>
            </a:r>
            <a:r>
              <a:rPr lang="en-GB" sz="1800" b="0" dirty="0" smtClean="0">
                <a:solidFill>
                  <a:schemeClr val="tx2">
                    <a:lumMod val="75000"/>
                  </a:schemeClr>
                </a:solidFill>
                <a:effectLst/>
                <a:latin typeface="Times New Roman"/>
                <a:cs typeface="Times New Roman"/>
              </a:rPr>
              <a:t>.</a:t>
            </a:r>
            <a:r>
              <a:rPr lang="en-GB" sz="1800" b="0" dirty="0" smtClean="0">
                <a:solidFill>
                  <a:schemeClr val="tx2">
                    <a:lumMod val="75000"/>
                  </a:schemeClr>
                </a:solidFill>
                <a:effectLst/>
                <a:latin typeface="Times New Roman"/>
                <a:cs typeface="Times New Roman"/>
              </a:rPr>
              <a:t/>
            </a:r>
            <a:br>
              <a:rPr lang="en-GB" sz="1800" b="0" dirty="0" smtClean="0">
                <a:solidFill>
                  <a:schemeClr val="tx2">
                    <a:lumMod val="75000"/>
                  </a:schemeClr>
                </a:solidFill>
                <a:effectLst/>
                <a:latin typeface="Times New Roman"/>
                <a:cs typeface="Times New Roman"/>
              </a:rPr>
            </a:br>
            <a:r>
              <a:rPr lang="x-none" sz="1800" b="0" dirty="0" smtClean="0">
                <a:solidFill>
                  <a:schemeClr val="tx2">
                    <a:lumMod val="75000"/>
                  </a:schemeClr>
                </a:solidFill>
                <a:effectLst/>
                <a:latin typeface="Times New Roman"/>
                <a:cs typeface="Times New Roman"/>
              </a:rPr>
              <a:t/>
            </a:r>
            <a:br>
              <a:rPr lang="x-none" sz="1800" b="0" dirty="0" smtClean="0">
                <a:solidFill>
                  <a:schemeClr val="tx2">
                    <a:lumMod val="75000"/>
                  </a:schemeClr>
                </a:solidFill>
                <a:effectLst/>
                <a:latin typeface="Times New Roman"/>
                <a:cs typeface="Times New Roman"/>
              </a:rPr>
            </a:br>
            <a:r>
              <a:rPr lang="en-GB" sz="1800" b="0" dirty="0" smtClean="0">
                <a:solidFill>
                  <a:schemeClr val="tx2">
                    <a:lumMod val="75000"/>
                  </a:schemeClr>
                </a:solidFill>
                <a:effectLst/>
                <a:latin typeface="Times New Roman"/>
                <a:cs typeface="Times New Roman"/>
              </a:rPr>
              <a:t>The second layer is geotextile 800 g for protection of geomembrane.</a:t>
            </a:r>
            <a:endParaRPr lang="sl-SI" sz="1800" b="0" dirty="0">
              <a:solidFill>
                <a:schemeClr val="tx2">
                  <a:lumMod val="75000"/>
                </a:schemeClr>
              </a:solidFill>
              <a:effectLst/>
              <a:latin typeface="Times New Roman"/>
              <a:cs typeface="Times New Roman"/>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40606" y="1600200"/>
            <a:ext cx="7062787" cy="4708525"/>
          </a:xfrm>
        </p:spPr>
      </p:pic>
    </p:spTree>
    <p:extLst>
      <p:ext uri="{BB962C8B-B14F-4D97-AF65-F5344CB8AC3E}">
        <p14:creationId xmlns:p14="http://schemas.microsoft.com/office/powerpoint/2010/main" val="67387567"/>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692696"/>
            <a:ext cx="4038600" cy="5433467"/>
          </a:xfrm>
        </p:spPr>
        <p:txBody>
          <a:bodyPr>
            <a:normAutofit fontScale="55000" lnSpcReduction="20000"/>
          </a:bodyPr>
          <a:lstStyle/>
          <a:p>
            <a:pPr marL="137160" indent="0" algn="just">
              <a:buNone/>
            </a:pPr>
            <a:r>
              <a:rPr lang="sr-Cyrl-BA" sz="3300" dirty="0">
                <a:latin typeface="Times New Roman"/>
                <a:cs typeface="Times New Roman"/>
              </a:rPr>
              <a:t>Рудник „САСЕ“ у Сребреници налази се у сјевероисточном дијелу Републике Српске 6-7 километара удаљеном од ријеке Дрине. </a:t>
            </a:r>
            <a:endParaRPr lang="en-GB" sz="3300" dirty="0" smtClean="0">
              <a:latin typeface="Times New Roman"/>
              <a:cs typeface="Times New Roman"/>
            </a:endParaRPr>
          </a:p>
          <a:p>
            <a:pPr marL="137160" indent="0" algn="just">
              <a:buNone/>
            </a:pPr>
            <a:r>
              <a:rPr lang="ru-RU" sz="3300" dirty="0" smtClean="0">
                <a:latin typeface="Times New Roman"/>
                <a:cs typeface="Times New Roman"/>
              </a:rPr>
              <a:t>Путна </a:t>
            </a:r>
            <a:r>
              <a:rPr lang="ru-RU" sz="3300" dirty="0">
                <a:latin typeface="Times New Roman"/>
                <a:cs typeface="Times New Roman"/>
              </a:rPr>
              <a:t>комуникација омогућава директну везу са Сребреницом и Братунцем.</a:t>
            </a:r>
            <a:endParaRPr lang="sl-SI" sz="3300" dirty="0">
              <a:latin typeface="Times New Roman"/>
              <a:cs typeface="Times New Roman"/>
            </a:endParaRPr>
          </a:p>
          <a:p>
            <a:pPr marL="137160" indent="0" algn="just">
              <a:buNone/>
            </a:pPr>
            <a:r>
              <a:rPr lang="sr-Cyrl-BA" sz="3300" dirty="0">
                <a:latin typeface="Times New Roman"/>
                <a:cs typeface="Times New Roman"/>
              </a:rPr>
              <a:t>Напредовањем истраживачких радова стварају се услови за потврду тезе по којој је Сребреница у централном дијелу оловно-цинковог лежишта које је по величини једно од највећих на простору бивше Југославије.</a:t>
            </a:r>
            <a:endParaRPr lang="sl-SI" sz="3300" dirty="0">
              <a:latin typeface="Times New Roman"/>
              <a:cs typeface="Times New Roman"/>
            </a:endParaRPr>
          </a:p>
          <a:p>
            <a:pPr marL="137160" indent="0" algn="just">
              <a:buNone/>
            </a:pPr>
            <a:r>
              <a:rPr lang="sr-Cyrl-BA" sz="3300" dirty="0">
                <a:latin typeface="Times New Roman"/>
                <a:cs typeface="Times New Roman"/>
              </a:rPr>
              <a:t>Тим поводом овај крај је био честа мета освајачких похода Римљана, Турака, Угара и на крају фашистичке Њемачке која је у Другом свјетском рату такође вршила експлатацију руде у САСАМА</a:t>
            </a:r>
            <a:r>
              <a:rPr lang="sr-Cyrl-BA" sz="3300" dirty="0" smtClean="0">
                <a:latin typeface="Times New Roman"/>
                <a:cs typeface="Times New Roman"/>
              </a:rPr>
              <a:t>.</a:t>
            </a:r>
          </a:p>
          <a:p>
            <a:endParaRPr lang="sl-SI" dirty="0"/>
          </a:p>
        </p:txBody>
      </p:sp>
      <p:sp>
        <p:nvSpPr>
          <p:cNvPr id="4" name="Content Placeholder 3"/>
          <p:cNvSpPr>
            <a:spLocks noGrp="1"/>
          </p:cNvSpPr>
          <p:nvPr>
            <p:ph sz="half" idx="2"/>
          </p:nvPr>
        </p:nvSpPr>
        <p:spPr>
          <a:xfrm>
            <a:off x="4648200" y="692696"/>
            <a:ext cx="4038600" cy="5433467"/>
          </a:xfrm>
        </p:spPr>
        <p:txBody>
          <a:bodyPr>
            <a:normAutofit fontScale="55000" lnSpcReduction="20000"/>
          </a:bodyPr>
          <a:lstStyle/>
          <a:p>
            <a:pPr marL="137160" indent="0" algn="just">
              <a:buNone/>
            </a:pPr>
            <a:r>
              <a:rPr lang="en-GB" sz="3300" dirty="0">
                <a:latin typeface="Times New Roman"/>
                <a:ea typeface="Calibri"/>
                <a:cs typeface="Times New Roman"/>
              </a:rPr>
              <a:t>Mine "SASE" in Srebrenica is located in the northeastern part of the  Republic of Serb, about  6-7 kilometers away from the river Drina. </a:t>
            </a:r>
          </a:p>
          <a:p>
            <a:pPr marL="137160" indent="0" algn="just">
              <a:buNone/>
            </a:pPr>
            <a:r>
              <a:rPr lang="en-GB" sz="3300" dirty="0" smtClean="0">
                <a:latin typeface="Times New Roman"/>
                <a:ea typeface="Calibri"/>
                <a:cs typeface="Times New Roman"/>
              </a:rPr>
              <a:t>Road </a:t>
            </a:r>
            <a:r>
              <a:rPr lang="en-GB" sz="3300" dirty="0">
                <a:latin typeface="Times New Roman"/>
                <a:ea typeface="Calibri"/>
                <a:cs typeface="Times New Roman"/>
              </a:rPr>
              <a:t>communication allows direct connection with the Srebrenica and Bratunac. </a:t>
            </a:r>
            <a:endParaRPr lang="en-GB" sz="3300" dirty="0" smtClean="0">
              <a:latin typeface="Times New Roman"/>
              <a:ea typeface="Calibri"/>
              <a:cs typeface="Times New Roman"/>
            </a:endParaRPr>
          </a:p>
          <a:p>
            <a:pPr marL="137160" indent="0" algn="just">
              <a:buNone/>
            </a:pPr>
            <a:r>
              <a:rPr lang="en-GB" sz="3300" dirty="0" smtClean="0">
                <a:latin typeface="Times New Roman"/>
                <a:ea typeface="Calibri"/>
                <a:cs typeface="Times New Roman"/>
              </a:rPr>
              <a:t>Progress </a:t>
            </a:r>
            <a:r>
              <a:rPr lang="en-GB" sz="3300" dirty="0">
                <a:latin typeface="Times New Roman"/>
                <a:ea typeface="Calibri"/>
                <a:cs typeface="Times New Roman"/>
              </a:rPr>
              <a:t>of research work creates the conditions to confirm the thesis according to which  Srebrenica represents  central region in lead-zinc deposits, which is the largest one  in the former  Republic of Yugoslavia</a:t>
            </a:r>
            <a:r>
              <a:rPr lang="en-GB" sz="3300" dirty="0" smtClean="0">
                <a:latin typeface="Times New Roman"/>
                <a:ea typeface="Calibri"/>
                <a:cs typeface="Times New Roman"/>
              </a:rPr>
              <a:t>.</a:t>
            </a:r>
          </a:p>
          <a:p>
            <a:pPr marL="137160" indent="0" algn="just">
              <a:buNone/>
            </a:pPr>
            <a:r>
              <a:rPr lang="en-GB" sz="3300" dirty="0" smtClean="0">
                <a:latin typeface="Times New Roman"/>
                <a:ea typeface="Calibri"/>
                <a:cs typeface="Times New Roman"/>
              </a:rPr>
              <a:t>On </a:t>
            </a:r>
            <a:r>
              <a:rPr lang="en-GB" sz="3300" dirty="0">
                <a:latin typeface="Times New Roman"/>
                <a:ea typeface="Calibri"/>
                <a:cs typeface="Times New Roman"/>
              </a:rPr>
              <a:t>that occasion, the area was a constantly invaded by a great  number of conquerors, the Romans, Turks, Hungarians, and   with  fascist Germany which   also exerted ore exploitation the World War II in  SASE</a:t>
            </a:r>
            <a:r>
              <a:rPr lang="en-GB" sz="1800" dirty="0">
                <a:latin typeface="Times New Roman"/>
                <a:ea typeface="Calibri"/>
                <a:cs typeface="Times New Roman"/>
              </a:rPr>
              <a:t>.</a:t>
            </a:r>
            <a:endParaRPr lang="sl-SI" sz="1800" dirty="0">
              <a:latin typeface="Times New Roman"/>
              <a:cs typeface="Times New Roman"/>
            </a:endParaRPr>
          </a:p>
        </p:txBody>
      </p:sp>
    </p:spTree>
    <p:extLst>
      <p:ext uri="{BB962C8B-B14F-4D97-AF65-F5344CB8AC3E}">
        <p14:creationId xmlns:p14="http://schemas.microsoft.com/office/powerpoint/2010/main" val="4130343634"/>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82154"/>
          </a:xfrm>
        </p:spPr>
        <p:txBody>
          <a:bodyPr anchor="t">
            <a:normAutofit/>
          </a:bodyPr>
          <a:lstStyle/>
          <a:p>
            <a:pPr algn="just"/>
            <a:r>
              <a:rPr lang="x-none" sz="1800" b="0" dirty="0" smtClean="0">
                <a:solidFill>
                  <a:schemeClr val="tx2">
                    <a:lumMod val="75000"/>
                  </a:schemeClr>
                </a:solidFill>
                <a:effectLst/>
                <a:latin typeface="Times New Roman"/>
                <a:cs typeface="Times New Roman"/>
              </a:rPr>
              <a:t>Трећи слој је геомембрана дебљине 2 mm која у потпуности спречава  контаминацију воде Димничкеог потока.              .</a:t>
            </a:r>
            <a:r>
              <a:rPr lang="en-US" sz="1800" b="0" dirty="0" smtClean="0">
                <a:solidFill>
                  <a:schemeClr val="accent3">
                    <a:lumMod val="75000"/>
                  </a:schemeClr>
                </a:solidFill>
                <a:effectLst/>
                <a:latin typeface="Times New Roman"/>
                <a:cs typeface="Times New Roman"/>
              </a:rPr>
              <a:t/>
            </a:r>
            <a:br>
              <a:rPr lang="en-US" sz="1800" b="0" dirty="0" smtClean="0">
                <a:solidFill>
                  <a:schemeClr val="accent3">
                    <a:lumMod val="75000"/>
                  </a:schemeClr>
                </a:solidFill>
                <a:effectLst/>
                <a:latin typeface="Times New Roman"/>
                <a:cs typeface="Times New Roman"/>
              </a:rPr>
            </a:br>
            <a:r>
              <a:rPr lang="en-US" sz="1800" b="0" dirty="0" smtClean="0">
                <a:solidFill>
                  <a:schemeClr val="accent3">
                    <a:lumMod val="75000"/>
                  </a:schemeClr>
                </a:solidFill>
                <a:effectLst/>
                <a:latin typeface="Times New Roman"/>
                <a:cs typeface="Times New Roman"/>
              </a:rPr>
              <a:t>The </a:t>
            </a:r>
            <a:r>
              <a:rPr lang="en-US" sz="1800" b="0" dirty="0">
                <a:solidFill>
                  <a:schemeClr val="accent3">
                    <a:lumMod val="75000"/>
                  </a:schemeClr>
                </a:solidFill>
                <a:effectLst/>
                <a:latin typeface="Times New Roman"/>
                <a:cs typeface="Times New Roman"/>
              </a:rPr>
              <a:t>third layer is 2 mm thick </a:t>
            </a:r>
            <a:r>
              <a:rPr lang="en-US" sz="1800" b="0" dirty="0" smtClean="0">
                <a:solidFill>
                  <a:schemeClr val="accent3">
                    <a:lumMod val="75000"/>
                  </a:schemeClr>
                </a:solidFill>
                <a:effectLst/>
                <a:latin typeface="Times New Roman"/>
                <a:cs typeface="Times New Roman"/>
              </a:rPr>
              <a:t>geomembran </a:t>
            </a:r>
            <a:r>
              <a:rPr lang="en-US" sz="1800" b="0" dirty="0">
                <a:solidFill>
                  <a:schemeClr val="accent3">
                    <a:lumMod val="75000"/>
                  </a:schemeClr>
                </a:solidFill>
                <a:effectLst/>
                <a:latin typeface="Times New Roman"/>
                <a:cs typeface="Times New Roman"/>
              </a:rPr>
              <a:t>which prevents contamination of the water fully from Dimničkog stream.</a:t>
            </a:r>
            <a:endParaRPr lang="sl-SI" sz="1800" b="0" dirty="0">
              <a:solidFill>
                <a:schemeClr val="accent3">
                  <a:lumMod val="75000"/>
                </a:schemeClr>
              </a:solidFill>
              <a:effectLst/>
              <a:latin typeface="Times New Roman"/>
              <a:cs typeface="Times New Roman"/>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50848" y="1613598"/>
            <a:ext cx="6242304" cy="4681728"/>
          </a:xfrm>
        </p:spPr>
      </p:pic>
    </p:spTree>
    <p:extLst>
      <p:ext uri="{BB962C8B-B14F-4D97-AF65-F5344CB8AC3E}">
        <p14:creationId xmlns:p14="http://schemas.microsoft.com/office/powerpoint/2010/main" val="353914116"/>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82154"/>
          </a:xfrm>
        </p:spPr>
        <p:txBody>
          <a:bodyPr anchor="t">
            <a:normAutofit/>
          </a:bodyPr>
          <a:lstStyle/>
          <a:p>
            <a:pPr algn="just"/>
            <a:r>
              <a:rPr lang="x-none" sz="1800" b="0" dirty="0" smtClean="0">
                <a:solidFill>
                  <a:schemeClr val="tx2">
                    <a:lumMod val="75000"/>
                  </a:schemeClr>
                </a:solidFill>
                <a:effectLst/>
                <a:latin typeface="Times New Roman"/>
                <a:cs typeface="Times New Roman"/>
              </a:rPr>
              <a:t>Спајање геомембране игра веома важну улогу и због тога се сви с</a:t>
            </a:r>
            <a:br>
              <a:rPr lang="x-none" sz="1800" b="0" dirty="0" smtClean="0">
                <a:solidFill>
                  <a:schemeClr val="tx2">
                    <a:lumMod val="75000"/>
                  </a:schemeClr>
                </a:solidFill>
                <a:effectLst/>
                <a:latin typeface="Times New Roman"/>
                <a:cs typeface="Times New Roman"/>
              </a:rPr>
            </a:br>
            <a:r>
              <a:rPr lang="x-none" sz="1800" b="0" dirty="0" smtClean="0">
                <a:solidFill>
                  <a:schemeClr val="tx2">
                    <a:lumMod val="75000"/>
                  </a:schemeClr>
                </a:solidFill>
                <a:effectLst/>
                <a:latin typeface="Times New Roman"/>
                <a:cs typeface="Times New Roman"/>
              </a:rPr>
              <a:t>појеви испитују на прописани притисак ваздуха.</a:t>
            </a:r>
            <a:br>
              <a:rPr lang="x-none" sz="1800" b="0" dirty="0" smtClean="0">
                <a:solidFill>
                  <a:schemeClr val="tx2">
                    <a:lumMod val="75000"/>
                  </a:schemeClr>
                </a:solidFill>
                <a:effectLst/>
                <a:latin typeface="Times New Roman"/>
                <a:cs typeface="Times New Roman"/>
              </a:rPr>
            </a:br>
            <a:r>
              <a:rPr lang="en-US" sz="1800" b="0" dirty="0">
                <a:solidFill>
                  <a:schemeClr val="accent3">
                    <a:lumMod val="75000"/>
                  </a:schemeClr>
                </a:solidFill>
                <a:effectLst/>
                <a:latin typeface="Times New Roman"/>
                <a:cs typeface="Times New Roman"/>
              </a:rPr>
              <a:t>Connecting </a:t>
            </a:r>
            <a:r>
              <a:rPr lang="en-US" sz="1800" b="0" dirty="0" smtClean="0">
                <a:solidFill>
                  <a:schemeClr val="accent3">
                    <a:lumMod val="75000"/>
                  </a:schemeClr>
                </a:solidFill>
                <a:effectLst/>
                <a:latin typeface="Times New Roman"/>
                <a:cs typeface="Times New Roman"/>
              </a:rPr>
              <a:t>geomembran </a:t>
            </a:r>
            <a:r>
              <a:rPr lang="en-US" sz="1800" b="0" dirty="0">
                <a:solidFill>
                  <a:schemeClr val="accent3">
                    <a:lumMod val="75000"/>
                  </a:schemeClr>
                </a:solidFill>
                <a:effectLst/>
                <a:latin typeface="Times New Roman"/>
                <a:cs typeface="Times New Roman"/>
              </a:rPr>
              <a:t>plays a very important role and that is why all the compounds tested in the prescribed air pressure</a:t>
            </a:r>
            <a:r>
              <a:rPr lang="en-US" sz="1800" b="0" dirty="0">
                <a:solidFill>
                  <a:schemeClr val="tx2">
                    <a:lumMod val="75000"/>
                  </a:schemeClr>
                </a:solidFill>
                <a:effectLst/>
                <a:latin typeface="Times New Roman"/>
                <a:cs typeface="Times New Roman"/>
              </a:rPr>
              <a:t>. </a:t>
            </a:r>
            <a:endParaRPr lang="sl-SI" sz="1800" b="0" dirty="0">
              <a:solidFill>
                <a:schemeClr val="tx2">
                  <a:lumMod val="75000"/>
                </a:schemeClr>
              </a:solidFill>
              <a:effectLst/>
              <a:latin typeface="Times New Roman"/>
              <a:cs typeface="Times New Roman"/>
            </a:endParaRP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11560" y="2348880"/>
            <a:ext cx="4038600" cy="3028950"/>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970264" y="1600200"/>
            <a:ext cx="3394472" cy="4525963"/>
          </a:xfrm>
        </p:spPr>
      </p:pic>
    </p:spTree>
    <p:extLst>
      <p:ext uri="{BB962C8B-B14F-4D97-AF65-F5344CB8AC3E}">
        <p14:creationId xmlns:p14="http://schemas.microsoft.com/office/powerpoint/2010/main" val="3218558003"/>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82154"/>
          </a:xfrm>
        </p:spPr>
        <p:txBody>
          <a:bodyPr anchor="t">
            <a:noAutofit/>
          </a:bodyPr>
          <a:lstStyle/>
          <a:p>
            <a:pPr algn="just"/>
            <a:r>
              <a:rPr lang="x-none" sz="1800" b="0" dirty="0" smtClean="0">
                <a:solidFill>
                  <a:schemeClr val="tx2">
                    <a:lumMod val="75000"/>
                  </a:schemeClr>
                </a:solidFill>
                <a:effectLst/>
                <a:latin typeface="Times New Roman"/>
                <a:cs typeface="Times New Roman"/>
              </a:rPr>
              <a:t>Четврти слој је поново геотекстил који штити геомембрану од спољног утицаја.  </a:t>
            </a:r>
            <a:r>
              <a:rPr lang="en-US" sz="1800" b="0" dirty="0" smtClean="0">
                <a:solidFill>
                  <a:schemeClr val="tx2">
                    <a:lumMod val="75000"/>
                  </a:schemeClr>
                </a:solidFill>
                <a:effectLst/>
                <a:latin typeface="Times New Roman"/>
                <a:cs typeface="Times New Roman"/>
              </a:rPr>
              <a:t/>
            </a:r>
            <a:br>
              <a:rPr lang="en-US" sz="1800" b="0" dirty="0" smtClean="0">
                <a:solidFill>
                  <a:schemeClr val="tx2">
                    <a:lumMod val="75000"/>
                  </a:schemeClr>
                </a:solidFill>
                <a:effectLst/>
                <a:latin typeface="Times New Roman"/>
                <a:cs typeface="Times New Roman"/>
              </a:rPr>
            </a:br>
            <a:r>
              <a:rPr lang="x-none" sz="1800" b="0" dirty="0" smtClean="0">
                <a:solidFill>
                  <a:schemeClr val="tx2">
                    <a:lumMod val="75000"/>
                  </a:schemeClr>
                </a:solidFill>
                <a:effectLst/>
                <a:latin typeface="Times New Roman"/>
                <a:cs typeface="Times New Roman"/>
              </a:rPr>
              <a:t>                                                                                                                                                         </a:t>
            </a:r>
            <a:br>
              <a:rPr lang="x-none" sz="1800" b="0" dirty="0" smtClean="0">
                <a:solidFill>
                  <a:schemeClr val="tx2">
                    <a:lumMod val="75000"/>
                  </a:schemeClr>
                </a:solidFill>
                <a:effectLst/>
                <a:latin typeface="Times New Roman"/>
                <a:cs typeface="Times New Roman"/>
              </a:rPr>
            </a:br>
            <a:r>
              <a:rPr lang="en-US" sz="1800" b="0" dirty="0">
                <a:solidFill>
                  <a:schemeClr val="tx2">
                    <a:lumMod val="75000"/>
                  </a:schemeClr>
                </a:solidFill>
                <a:effectLst/>
                <a:latin typeface="Times New Roman"/>
                <a:cs typeface="Times New Roman"/>
              </a:rPr>
              <a:t>The fourth layer is again </a:t>
            </a:r>
            <a:r>
              <a:rPr lang="en-US" sz="1800" b="0" dirty="0" smtClean="0">
                <a:solidFill>
                  <a:schemeClr val="tx2">
                    <a:lumMod val="75000"/>
                  </a:schemeClr>
                </a:solidFill>
                <a:effectLst/>
                <a:latin typeface="Times New Roman"/>
                <a:cs typeface="Times New Roman"/>
              </a:rPr>
              <a:t>geotextile</a:t>
            </a:r>
            <a:r>
              <a:rPr lang="x-none" sz="1800" b="0" dirty="0" smtClean="0">
                <a:solidFill>
                  <a:schemeClr val="tx2">
                    <a:lumMod val="75000"/>
                  </a:schemeClr>
                </a:solidFill>
                <a:effectLst/>
                <a:latin typeface="Times New Roman"/>
                <a:cs typeface="Times New Roman"/>
              </a:rPr>
              <a:t>.</a:t>
            </a:r>
            <a:r>
              <a:rPr lang="en-US" sz="1800" b="0" dirty="0" smtClean="0">
                <a:solidFill>
                  <a:schemeClr val="tx2">
                    <a:lumMod val="75000"/>
                  </a:schemeClr>
                </a:solidFill>
                <a:effectLst/>
                <a:latin typeface="Times New Roman"/>
                <a:cs typeface="Times New Roman"/>
              </a:rPr>
              <a:t> </a:t>
            </a:r>
            <a:r>
              <a:rPr lang="en-GB" sz="1800" b="0" dirty="0" smtClean="0">
                <a:solidFill>
                  <a:schemeClr val="tx2">
                    <a:lumMod val="75000"/>
                  </a:schemeClr>
                </a:solidFill>
                <a:effectLst/>
                <a:latin typeface="Times New Roman"/>
                <a:cs typeface="Times New Roman"/>
              </a:rPr>
              <a:t>Geotextile</a:t>
            </a:r>
            <a:r>
              <a:rPr lang="en-US" sz="1800" b="0" dirty="0" smtClean="0">
                <a:solidFill>
                  <a:schemeClr val="tx2">
                    <a:lumMod val="75000"/>
                  </a:schemeClr>
                </a:solidFill>
                <a:effectLst/>
                <a:latin typeface="Times New Roman"/>
                <a:cs typeface="Times New Roman"/>
              </a:rPr>
              <a:t> protecting geomembrane </a:t>
            </a:r>
            <a:r>
              <a:rPr lang="en-US" sz="1800" b="0" dirty="0">
                <a:solidFill>
                  <a:schemeClr val="tx2">
                    <a:lumMod val="75000"/>
                  </a:schemeClr>
                </a:solidFill>
                <a:effectLst/>
                <a:latin typeface="Times New Roman"/>
                <a:cs typeface="Times New Roman"/>
              </a:rPr>
              <a:t>from external influences. </a:t>
            </a:r>
            <a:endParaRPr lang="sl-SI" sz="1800" b="0" dirty="0">
              <a:solidFill>
                <a:schemeClr val="tx2">
                  <a:lumMod val="75000"/>
                </a:schemeClr>
              </a:solidFill>
              <a:effectLst/>
              <a:latin typeface="Times New Roman"/>
              <a:cs typeface="Times New Roman"/>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40606" y="1600200"/>
            <a:ext cx="7062787" cy="4708525"/>
          </a:xfrm>
        </p:spPr>
      </p:pic>
    </p:spTree>
    <p:extLst>
      <p:ext uri="{BB962C8B-B14F-4D97-AF65-F5344CB8AC3E}">
        <p14:creationId xmlns:p14="http://schemas.microsoft.com/office/powerpoint/2010/main" val="1225343958"/>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82154"/>
          </a:xfrm>
        </p:spPr>
        <p:txBody>
          <a:bodyPr anchor="t">
            <a:normAutofit/>
          </a:bodyPr>
          <a:lstStyle/>
          <a:p>
            <a:pPr algn="just"/>
            <a:r>
              <a:rPr lang="x-none" sz="1800" b="0" dirty="0" smtClean="0">
                <a:solidFill>
                  <a:schemeClr val="tx2">
                    <a:lumMod val="75000"/>
                  </a:schemeClr>
                </a:solidFill>
                <a:effectLst/>
                <a:latin typeface="Times New Roman"/>
                <a:cs typeface="Times New Roman"/>
              </a:rPr>
              <a:t>Пети слој је рено мадрац у који се поставља камен cca 75 mm.</a:t>
            </a:r>
            <a:br>
              <a:rPr lang="x-none" sz="1800" b="0" dirty="0" smtClean="0">
                <a:solidFill>
                  <a:schemeClr val="tx2">
                    <a:lumMod val="75000"/>
                  </a:schemeClr>
                </a:solidFill>
                <a:effectLst/>
                <a:latin typeface="Times New Roman"/>
                <a:cs typeface="Times New Roman"/>
              </a:rPr>
            </a:br>
            <a:r>
              <a:rPr lang="en-GB" sz="1800" b="0" dirty="0" smtClean="0">
                <a:solidFill>
                  <a:schemeClr val="tx2">
                    <a:lumMod val="75000"/>
                  </a:schemeClr>
                </a:solidFill>
                <a:effectLst/>
                <a:latin typeface="Times New Roman"/>
                <a:cs typeface="Times New Roman"/>
              </a:rPr>
              <a:t/>
            </a:r>
            <a:br>
              <a:rPr lang="en-GB" sz="1800" b="0" dirty="0" smtClean="0">
                <a:solidFill>
                  <a:schemeClr val="tx2">
                    <a:lumMod val="75000"/>
                  </a:schemeClr>
                </a:solidFill>
                <a:effectLst/>
                <a:latin typeface="Times New Roman"/>
                <a:cs typeface="Times New Roman"/>
              </a:rPr>
            </a:br>
            <a:r>
              <a:rPr lang="en-GB" sz="1800" b="0" dirty="0" smtClean="0">
                <a:solidFill>
                  <a:schemeClr val="tx2">
                    <a:lumMod val="75000"/>
                  </a:schemeClr>
                </a:solidFill>
                <a:effectLst/>
                <a:latin typeface="Times New Roman"/>
                <a:cs typeface="Times New Roman"/>
              </a:rPr>
              <a:t>The fifth layer is RENO MATTRESS. Reno mattress was fill with stone diameter approx.. 75 mm.</a:t>
            </a:r>
            <a:endParaRPr lang="sl-SI" sz="1800" b="0" dirty="0">
              <a:solidFill>
                <a:schemeClr val="tx2">
                  <a:lumMod val="75000"/>
                </a:schemeClr>
              </a:solidFill>
              <a:effectLst/>
              <a:latin typeface="Times New Roman"/>
              <a:cs typeface="Times New Roman"/>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5656" y="1556793"/>
            <a:ext cx="6203032" cy="4787358"/>
          </a:xfrm>
        </p:spPr>
      </p:pic>
    </p:spTree>
    <p:extLst>
      <p:ext uri="{BB962C8B-B14F-4D97-AF65-F5344CB8AC3E}">
        <p14:creationId xmlns:p14="http://schemas.microsoft.com/office/powerpoint/2010/main" val="882674877"/>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82154"/>
          </a:xfrm>
        </p:spPr>
        <p:txBody>
          <a:bodyPr anchor="t">
            <a:normAutofit/>
          </a:bodyPr>
          <a:lstStyle/>
          <a:p>
            <a:r>
              <a:rPr lang="x-none" sz="1800" b="0" dirty="0" smtClean="0">
                <a:solidFill>
                  <a:schemeClr val="tx2">
                    <a:lumMod val="75000"/>
                  </a:schemeClr>
                </a:solidFill>
                <a:effectLst/>
                <a:latin typeface="Times New Roman"/>
                <a:cs typeface="Times New Roman"/>
              </a:rPr>
              <a:t>Поставка рено мадраца.</a:t>
            </a:r>
            <a:br>
              <a:rPr lang="x-none" sz="1800" b="0" dirty="0" smtClean="0">
                <a:solidFill>
                  <a:schemeClr val="tx2">
                    <a:lumMod val="75000"/>
                  </a:schemeClr>
                </a:solidFill>
                <a:effectLst/>
                <a:latin typeface="Times New Roman"/>
                <a:cs typeface="Times New Roman"/>
              </a:rPr>
            </a:br>
            <a:r>
              <a:rPr lang="en-GB" sz="1800" b="0" dirty="0" smtClean="0">
                <a:solidFill>
                  <a:schemeClr val="tx2">
                    <a:lumMod val="75000"/>
                  </a:schemeClr>
                </a:solidFill>
                <a:effectLst/>
                <a:latin typeface="Times New Roman"/>
                <a:cs typeface="Times New Roman"/>
              </a:rPr>
              <a:t/>
            </a:r>
            <a:br>
              <a:rPr lang="en-GB" sz="1800" b="0" dirty="0" smtClean="0">
                <a:solidFill>
                  <a:schemeClr val="tx2">
                    <a:lumMod val="75000"/>
                  </a:schemeClr>
                </a:solidFill>
                <a:effectLst/>
                <a:latin typeface="Times New Roman"/>
                <a:cs typeface="Times New Roman"/>
              </a:rPr>
            </a:br>
            <a:r>
              <a:rPr lang="en-GB" sz="1800" b="0" dirty="0" smtClean="0">
                <a:solidFill>
                  <a:schemeClr val="tx2">
                    <a:lumMod val="75000"/>
                  </a:schemeClr>
                </a:solidFill>
                <a:effectLst/>
                <a:latin typeface="Times New Roman"/>
                <a:cs typeface="Times New Roman"/>
              </a:rPr>
              <a:t>Setting RENO MATTERSSES.</a:t>
            </a:r>
            <a:br>
              <a:rPr lang="en-GB" sz="1800" b="0" dirty="0" smtClean="0">
                <a:solidFill>
                  <a:schemeClr val="tx2">
                    <a:lumMod val="75000"/>
                  </a:schemeClr>
                </a:solidFill>
                <a:effectLst/>
                <a:latin typeface="Times New Roman"/>
                <a:cs typeface="Times New Roman"/>
              </a:rPr>
            </a:br>
            <a:endParaRPr lang="sl-SI" sz="1800" b="0" dirty="0">
              <a:solidFill>
                <a:schemeClr val="tx2">
                  <a:lumMod val="75000"/>
                </a:schemeClr>
              </a:solidFill>
              <a:effectLst/>
              <a:latin typeface="Times New Roman"/>
              <a:cs typeface="Times New Roman"/>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641945"/>
            <a:ext cx="8229600" cy="4625035"/>
          </a:xfrm>
        </p:spPr>
      </p:pic>
    </p:spTree>
    <p:extLst>
      <p:ext uri="{BB962C8B-B14F-4D97-AF65-F5344CB8AC3E}">
        <p14:creationId xmlns:p14="http://schemas.microsoft.com/office/powerpoint/2010/main" val="208764442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82154"/>
          </a:xfrm>
        </p:spPr>
        <p:txBody>
          <a:bodyPr anchor="t">
            <a:normAutofit/>
          </a:bodyPr>
          <a:lstStyle/>
          <a:p>
            <a:pPr algn="just"/>
            <a:r>
              <a:rPr lang="x-none" sz="1800" b="0" dirty="0" smtClean="0">
                <a:solidFill>
                  <a:schemeClr val="tx2">
                    <a:lumMod val="75000"/>
                  </a:schemeClr>
                </a:solidFill>
                <a:effectLst/>
                <a:latin typeface="Times New Roman"/>
                <a:cs typeface="Times New Roman"/>
              </a:rPr>
              <a:t>Попуњавање рено мадраца са каменом. Дуг и напоран посао!</a:t>
            </a:r>
            <a:br>
              <a:rPr lang="x-none" sz="1800" b="0" dirty="0" smtClean="0">
                <a:solidFill>
                  <a:schemeClr val="tx2">
                    <a:lumMod val="75000"/>
                  </a:schemeClr>
                </a:solidFill>
                <a:effectLst/>
                <a:latin typeface="Times New Roman"/>
                <a:cs typeface="Times New Roman"/>
              </a:rPr>
            </a:br>
            <a:r>
              <a:rPr lang="en-GB" sz="1800" b="0" dirty="0" smtClean="0">
                <a:solidFill>
                  <a:schemeClr val="tx2">
                    <a:lumMod val="75000"/>
                  </a:schemeClr>
                </a:solidFill>
                <a:effectLst/>
                <a:latin typeface="Times New Roman"/>
                <a:cs typeface="Times New Roman"/>
              </a:rPr>
              <a:t/>
            </a:r>
            <a:br>
              <a:rPr lang="en-GB" sz="1800" b="0" dirty="0" smtClean="0">
                <a:solidFill>
                  <a:schemeClr val="tx2">
                    <a:lumMod val="75000"/>
                  </a:schemeClr>
                </a:solidFill>
                <a:effectLst/>
                <a:latin typeface="Times New Roman"/>
                <a:cs typeface="Times New Roman"/>
              </a:rPr>
            </a:br>
            <a:r>
              <a:rPr lang="en-GB" sz="1800" b="0" dirty="0" smtClean="0">
                <a:solidFill>
                  <a:schemeClr val="tx2">
                    <a:lumMod val="75000"/>
                  </a:schemeClr>
                </a:solidFill>
                <a:effectLst/>
                <a:latin typeface="Times New Roman"/>
                <a:cs typeface="Times New Roman"/>
              </a:rPr>
              <a:t>Reno mattresses filling with stone. Very long time and hard work. </a:t>
            </a:r>
            <a:endParaRPr lang="sl-SI" sz="1800" b="0" dirty="0">
              <a:solidFill>
                <a:schemeClr val="tx2">
                  <a:lumMod val="75000"/>
                </a:schemeClr>
              </a:solidFill>
              <a:effectLst/>
              <a:latin typeface="Times New Roman"/>
              <a:cs typeface="Times New Roman"/>
            </a:endParaRP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67544" y="2420888"/>
            <a:ext cx="4038600" cy="2269693"/>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572000" y="2420888"/>
            <a:ext cx="4038600" cy="2269693"/>
          </a:xfrm>
        </p:spPr>
      </p:pic>
    </p:spTree>
    <p:extLst>
      <p:ext uri="{BB962C8B-B14F-4D97-AF65-F5344CB8AC3E}">
        <p14:creationId xmlns:p14="http://schemas.microsoft.com/office/powerpoint/2010/main" val="3580501443"/>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82154"/>
          </a:xfrm>
        </p:spPr>
        <p:txBody>
          <a:bodyPr anchor="t">
            <a:normAutofit/>
          </a:bodyPr>
          <a:lstStyle/>
          <a:p>
            <a:pPr algn="just"/>
            <a:r>
              <a:rPr lang="x-none" sz="1800" b="0" dirty="0" smtClean="0">
                <a:solidFill>
                  <a:schemeClr val="tx2">
                    <a:lumMod val="75000"/>
                  </a:schemeClr>
                </a:solidFill>
                <a:effectLst/>
                <a:latin typeface="Times New Roman"/>
                <a:cs typeface="Times New Roman"/>
              </a:rPr>
              <a:t>Током израде канала уцјевљиване су све воде из окружења и спровођене у канал.</a:t>
            </a:r>
            <a:br>
              <a:rPr lang="x-none" sz="1800" b="0" dirty="0" smtClean="0">
                <a:solidFill>
                  <a:schemeClr val="tx2">
                    <a:lumMod val="75000"/>
                  </a:schemeClr>
                </a:solidFill>
                <a:effectLst/>
                <a:latin typeface="Times New Roman"/>
                <a:cs typeface="Times New Roman"/>
              </a:rPr>
            </a:br>
            <a:r>
              <a:rPr lang="en-US" sz="1800" b="0" dirty="0" smtClean="0">
                <a:solidFill>
                  <a:schemeClr val="tx2">
                    <a:lumMod val="75000"/>
                  </a:schemeClr>
                </a:solidFill>
                <a:effectLst/>
                <a:latin typeface="Times New Roman"/>
                <a:cs typeface="Times New Roman"/>
              </a:rPr>
              <a:t/>
            </a:r>
            <a:br>
              <a:rPr lang="en-US" sz="1800" b="0" dirty="0" smtClean="0">
                <a:solidFill>
                  <a:schemeClr val="tx2">
                    <a:lumMod val="75000"/>
                  </a:schemeClr>
                </a:solidFill>
                <a:effectLst/>
                <a:latin typeface="Times New Roman"/>
                <a:cs typeface="Times New Roman"/>
              </a:rPr>
            </a:br>
            <a:r>
              <a:rPr lang="en-US" sz="1800" b="0" dirty="0" smtClean="0">
                <a:solidFill>
                  <a:schemeClr val="tx2">
                    <a:lumMod val="75000"/>
                  </a:schemeClr>
                </a:solidFill>
                <a:effectLst/>
                <a:latin typeface="Times New Roman"/>
                <a:cs typeface="Times New Roman"/>
              </a:rPr>
              <a:t>During </a:t>
            </a:r>
            <a:r>
              <a:rPr lang="en-US" sz="1800" b="0" dirty="0">
                <a:solidFill>
                  <a:schemeClr val="tx2">
                    <a:lumMod val="75000"/>
                  </a:schemeClr>
                </a:solidFill>
                <a:effectLst/>
                <a:latin typeface="Times New Roman"/>
                <a:cs typeface="Times New Roman"/>
              </a:rPr>
              <a:t>the </a:t>
            </a:r>
            <a:r>
              <a:rPr lang="en-GB" sz="1800" b="0" dirty="0" smtClean="0">
                <a:solidFill>
                  <a:schemeClr val="tx2">
                    <a:lumMod val="75000"/>
                  </a:schemeClr>
                </a:solidFill>
                <a:effectLst/>
                <a:latin typeface="Times New Roman"/>
                <a:cs typeface="Times New Roman"/>
              </a:rPr>
              <a:t>build</a:t>
            </a:r>
            <a:r>
              <a:rPr lang="en-US" sz="1800" b="0" dirty="0" smtClean="0">
                <a:solidFill>
                  <a:schemeClr val="tx2">
                    <a:lumMod val="75000"/>
                  </a:schemeClr>
                </a:solidFill>
                <a:effectLst/>
                <a:latin typeface="Times New Roman"/>
                <a:cs typeface="Times New Roman"/>
              </a:rPr>
              <a:t> </a:t>
            </a:r>
            <a:r>
              <a:rPr lang="en-US" sz="1800" b="0" dirty="0">
                <a:solidFill>
                  <a:schemeClr val="tx2">
                    <a:lumMod val="75000"/>
                  </a:schemeClr>
                </a:solidFill>
                <a:effectLst/>
                <a:latin typeface="Times New Roman"/>
                <a:cs typeface="Times New Roman"/>
              </a:rPr>
              <a:t>of the channel </a:t>
            </a:r>
            <a:r>
              <a:rPr lang="en-US" sz="1800" b="0" dirty="0" smtClean="0">
                <a:solidFill>
                  <a:schemeClr val="tx2">
                    <a:lumMod val="75000"/>
                  </a:schemeClr>
                </a:solidFill>
                <a:effectLst/>
                <a:latin typeface="Times New Roman"/>
                <a:cs typeface="Times New Roman"/>
              </a:rPr>
              <a:t> </a:t>
            </a:r>
            <a:r>
              <a:rPr lang="en-US" sz="1800" b="0" dirty="0">
                <a:solidFill>
                  <a:schemeClr val="tx2">
                    <a:lumMod val="75000"/>
                  </a:schemeClr>
                </a:solidFill>
                <a:effectLst/>
                <a:latin typeface="Times New Roman"/>
                <a:cs typeface="Times New Roman"/>
              </a:rPr>
              <a:t>all the water from the environment </a:t>
            </a:r>
            <a:r>
              <a:rPr lang="en-US" sz="1800" b="0" dirty="0" smtClean="0">
                <a:solidFill>
                  <a:schemeClr val="tx2">
                    <a:lumMod val="75000"/>
                  </a:schemeClr>
                </a:solidFill>
                <a:effectLst/>
                <a:latin typeface="Times New Roman"/>
                <a:cs typeface="Times New Roman"/>
              </a:rPr>
              <a:t>was </a:t>
            </a:r>
            <a:r>
              <a:rPr lang="en-US" sz="1800" b="0" dirty="0">
                <a:solidFill>
                  <a:schemeClr val="tx2">
                    <a:lumMod val="75000"/>
                  </a:schemeClr>
                </a:solidFill>
                <a:effectLst/>
                <a:latin typeface="Times New Roman"/>
                <a:cs typeface="Times New Roman"/>
              </a:rPr>
              <a:t>conducted in a channel.</a:t>
            </a:r>
            <a:endParaRPr lang="sl-SI" sz="1800" b="0" dirty="0">
              <a:solidFill>
                <a:schemeClr val="tx2">
                  <a:lumMod val="75000"/>
                </a:schemeClr>
              </a:solidFill>
              <a:effectLst/>
              <a:latin typeface="Times New Roman"/>
              <a:cs typeface="Times New Roman"/>
            </a:endParaRP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57200" y="2564904"/>
            <a:ext cx="4038600" cy="2730996"/>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564904"/>
            <a:ext cx="4038600" cy="2736304"/>
          </a:xfrm>
        </p:spPr>
      </p:pic>
    </p:spTree>
    <p:extLst>
      <p:ext uri="{BB962C8B-B14F-4D97-AF65-F5344CB8AC3E}">
        <p14:creationId xmlns:p14="http://schemas.microsoft.com/office/powerpoint/2010/main" val="205419778"/>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82154"/>
          </a:xfrm>
        </p:spPr>
        <p:txBody>
          <a:bodyPr anchor="t">
            <a:normAutofit fontScale="90000"/>
          </a:bodyPr>
          <a:lstStyle/>
          <a:p>
            <a:pPr algn="l"/>
            <a:r>
              <a:rPr lang="x-none" sz="2000" b="0" dirty="0" smtClean="0">
                <a:solidFill>
                  <a:schemeClr val="tx2">
                    <a:lumMod val="75000"/>
                  </a:schemeClr>
                </a:solidFill>
                <a:effectLst/>
                <a:latin typeface="Times New Roman"/>
                <a:cs typeface="Times New Roman"/>
              </a:rPr>
              <a:t>Резултат свих ових напора је исти квалитет воде Димничког потока </a:t>
            </a:r>
            <a:r>
              <a:rPr lang="x-none" sz="2000" b="0" smtClean="0">
                <a:solidFill>
                  <a:schemeClr val="tx2">
                    <a:lumMod val="75000"/>
                  </a:schemeClr>
                </a:solidFill>
                <a:effectLst/>
                <a:latin typeface="Times New Roman"/>
                <a:cs typeface="Times New Roman"/>
              </a:rPr>
              <a:t>прије </a:t>
            </a:r>
            <a:r>
              <a:rPr lang="sr-Cyrl-BA" sz="2000" b="0" dirty="0" smtClean="0">
                <a:solidFill>
                  <a:schemeClr val="tx2">
                    <a:lumMod val="75000"/>
                  </a:schemeClr>
                </a:solidFill>
                <a:effectLst/>
                <a:latin typeface="Times New Roman"/>
                <a:cs typeface="Times New Roman"/>
              </a:rPr>
              <a:t/>
            </a:r>
            <a:br>
              <a:rPr lang="sr-Cyrl-BA" sz="2000" b="0" dirty="0" smtClean="0">
                <a:solidFill>
                  <a:schemeClr val="tx2">
                    <a:lumMod val="75000"/>
                  </a:schemeClr>
                </a:solidFill>
                <a:effectLst/>
                <a:latin typeface="Times New Roman"/>
                <a:cs typeface="Times New Roman"/>
              </a:rPr>
            </a:br>
            <a:r>
              <a:rPr lang="x-none" sz="2000" b="0" smtClean="0">
                <a:solidFill>
                  <a:schemeClr val="tx2">
                    <a:lumMod val="75000"/>
                  </a:schemeClr>
                </a:solidFill>
                <a:effectLst/>
                <a:latin typeface="Times New Roman"/>
                <a:cs typeface="Times New Roman"/>
              </a:rPr>
              <a:t>одлагалишта </a:t>
            </a:r>
            <a:r>
              <a:rPr lang="x-none" sz="2000" b="0" dirty="0" smtClean="0">
                <a:solidFill>
                  <a:schemeClr val="tx2">
                    <a:lumMod val="75000"/>
                  </a:schemeClr>
                </a:solidFill>
                <a:effectLst/>
                <a:latin typeface="Times New Roman"/>
                <a:cs typeface="Times New Roman"/>
              </a:rPr>
              <a:t>и након </a:t>
            </a:r>
            <a:r>
              <a:rPr lang="x-none" sz="2000" b="0" smtClean="0">
                <a:solidFill>
                  <a:schemeClr val="tx2">
                    <a:lumMod val="75000"/>
                  </a:schemeClr>
                </a:solidFill>
                <a:effectLst/>
                <a:latin typeface="Times New Roman"/>
                <a:cs typeface="Times New Roman"/>
              </a:rPr>
              <a:t>одлагалишта</a:t>
            </a:r>
            <a:r>
              <a:rPr lang="x-none" sz="2000" b="0" smtClean="0">
                <a:solidFill>
                  <a:schemeClr val="tx2">
                    <a:lumMod val="75000"/>
                  </a:schemeClr>
                </a:solidFill>
                <a:effectLst/>
                <a:latin typeface="Times New Roman"/>
                <a:cs typeface="Times New Roman"/>
              </a:rPr>
              <a:t>.               </a:t>
            </a:r>
            <a:r>
              <a:rPr lang="en-US" sz="2000" b="0" dirty="0">
                <a:solidFill>
                  <a:schemeClr val="tx2">
                    <a:lumMod val="75000"/>
                  </a:schemeClr>
                </a:solidFill>
                <a:effectLst/>
                <a:latin typeface="Times New Roman"/>
                <a:cs typeface="Times New Roman"/>
              </a:rPr>
              <a:t/>
            </a:r>
            <a:br>
              <a:rPr lang="en-US" sz="2000" b="0" dirty="0">
                <a:solidFill>
                  <a:schemeClr val="tx2">
                    <a:lumMod val="75000"/>
                  </a:schemeClr>
                </a:solidFill>
                <a:effectLst/>
                <a:latin typeface="Times New Roman"/>
                <a:cs typeface="Times New Roman"/>
              </a:rPr>
            </a:br>
            <a:r>
              <a:rPr lang="en-US" sz="2000" b="0" dirty="0" smtClean="0">
                <a:solidFill>
                  <a:schemeClr val="tx2">
                    <a:lumMod val="75000"/>
                  </a:schemeClr>
                </a:solidFill>
                <a:effectLst/>
                <a:latin typeface="Times New Roman"/>
                <a:cs typeface="Times New Roman"/>
              </a:rPr>
              <a:t>The </a:t>
            </a:r>
            <a:r>
              <a:rPr lang="en-US" sz="2000" b="0" dirty="0">
                <a:solidFill>
                  <a:schemeClr val="tx2">
                    <a:lumMod val="75000"/>
                  </a:schemeClr>
                </a:solidFill>
                <a:effectLst/>
                <a:latin typeface="Times New Roman"/>
                <a:cs typeface="Times New Roman"/>
              </a:rPr>
              <a:t>result of all these efforts is the same water quality Dimničkog stream before and after the waste disposal </a:t>
            </a:r>
            <a:r>
              <a:rPr lang="en-US" sz="2000" b="0" dirty="0" smtClean="0">
                <a:solidFill>
                  <a:schemeClr val="tx2">
                    <a:lumMod val="75000"/>
                  </a:schemeClr>
                </a:solidFill>
                <a:effectLst/>
                <a:latin typeface="Times New Roman"/>
                <a:cs typeface="Times New Roman"/>
              </a:rPr>
              <a:t>site</a:t>
            </a:r>
            <a:r>
              <a:rPr lang="x-none" sz="2000" b="0" dirty="0" smtClean="0">
                <a:solidFill>
                  <a:schemeClr val="tx2">
                    <a:lumMod val="75000"/>
                  </a:schemeClr>
                </a:solidFill>
                <a:effectLst/>
                <a:latin typeface="Times New Roman"/>
                <a:cs typeface="Times New Roman"/>
              </a:rPr>
              <a:t>.            </a:t>
            </a:r>
            <a:endParaRPr lang="sl-SI" sz="1800" b="0" dirty="0">
              <a:solidFill>
                <a:schemeClr val="tx2">
                  <a:lumMod val="75000"/>
                </a:schemeClr>
              </a:solidFill>
              <a:effectLst/>
              <a:latin typeface="Times New Roman"/>
              <a:cs typeface="Times New Roman"/>
            </a:endParaRPr>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2348707"/>
            <a:ext cx="4038600" cy="3028948"/>
          </a:xfrm>
        </p:spPr>
      </p:pic>
      <p:pic>
        <p:nvPicPr>
          <p:cNvPr id="7" name="Content Placeholder 6"/>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t="30" r="234" b="231"/>
          <a:stretch/>
        </p:blipFill>
        <p:spPr>
          <a:xfrm>
            <a:off x="457200" y="2348051"/>
            <a:ext cx="4029139" cy="3024144"/>
          </a:xfrm>
        </p:spPr>
      </p:pic>
    </p:spTree>
    <p:extLst>
      <p:ext uri="{BB962C8B-B14F-4D97-AF65-F5344CB8AC3E}">
        <p14:creationId xmlns:p14="http://schemas.microsoft.com/office/powerpoint/2010/main" val="3582272902"/>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76672"/>
            <a:ext cx="8229600" cy="1440160"/>
          </a:xfrm>
        </p:spPr>
        <p:txBody>
          <a:bodyPr anchor="t">
            <a:noAutofit/>
          </a:bodyPr>
          <a:lstStyle/>
          <a:p>
            <a:pPr algn="just"/>
            <a:r>
              <a:rPr lang="x-none" sz="1800" b="0" dirty="0" smtClean="0">
                <a:solidFill>
                  <a:schemeClr val="tx2">
                    <a:lumMod val="75000"/>
                  </a:schemeClr>
                </a:solidFill>
                <a:effectLst/>
                <a:latin typeface="Times New Roman"/>
                <a:cs typeface="Times New Roman"/>
              </a:rPr>
              <a:t>За потребе сталног мониторинга ГРОСС је опремион лабораторију за комплетне анализе воде и оспособио кадар за квалитетан рад.</a:t>
            </a:r>
            <a:r>
              <a:rPr lang="en-US" sz="1800" b="0" dirty="0">
                <a:solidFill>
                  <a:schemeClr val="tx2">
                    <a:lumMod val="75000"/>
                  </a:schemeClr>
                </a:solidFill>
                <a:effectLst/>
                <a:latin typeface="Times New Roman"/>
                <a:cs typeface="Times New Roman"/>
              </a:rPr>
              <a:t/>
            </a:r>
            <a:br>
              <a:rPr lang="en-US" sz="1800" b="0" dirty="0">
                <a:solidFill>
                  <a:schemeClr val="tx2">
                    <a:lumMod val="75000"/>
                  </a:schemeClr>
                </a:solidFill>
                <a:effectLst/>
                <a:latin typeface="Times New Roman"/>
                <a:cs typeface="Times New Roman"/>
              </a:rPr>
            </a:br>
            <a:r>
              <a:rPr lang="en-US" sz="1800" b="0" dirty="0">
                <a:solidFill>
                  <a:schemeClr val="accent3">
                    <a:lumMod val="75000"/>
                  </a:schemeClr>
                </a:solidFill>
                <a:effectLst/>
                <a:latin typeface="Times New Roman"/>
                <a:cs typeface="Times New Roman"/>
              </a:rPr>
              <a:t>For the purposes of continuous monitoring GROSS is equipped laboratory for complete water analysis and trained staff for quality work.</a:t>
            </a:r>
            <a:r>
              <a:rPr lang="en-US" sz="1800" b="0" dirty="0">
                <a:solidFill>
                  <a:schemeClr val="tx2">
                    <a:lumMod val="75000"/>
                  </a:schemeClr>
                </a:solidFill>
                <a:effectLst/>
                <a:latin typeface="Times New Roman"/>
                <a:cs typeface="Times New Roman"/>
              </a:rPr>
              <a:t/>
            </a:r>
            <a:br>
              <a:rPr lang="en-US" sz="1800" b="0" dirty="0">
                <a:solidFill>
                  <a:schemeClr val="tx2">
                    <a:lumMod val="75000"/>
                  </a:schemeClr>
                </a:solidFill>
                <a:effectLst/>
                <a:latin typeface="Times New Roman"/>
                <a:cs typeface="Times New Roman"/>
              </a:rPr>
            </a:br>
            <a:endParaRPr lang="sl-SI" sz="1800" b="0" dirty="0">
              <a:solidFill>
                <a:schemeClr val="tx2">
                  <a:lumMod val="75000"/>
                </a:schemeClr>
              </a:solidFill>
              <a:effectLst/>
              <a:latin typeface="Times New Roman"/>
              <a:cs typeface="Times New Roman"/>
            </a:endParaRPr>
          </a:p>
        </p:txBody>
      </p:sp>
      <p:sp>
        <p:nvSpPr>
          <p:cNvPr id="3" name="Text Placeholder 2"/>
          <p:cNvSpPr>
            <a:spLocks noGrp="1"/>
          </p:cNvSpPr>
          <p:nvPr>
            <p:ph type="body" idx="1"/>
          </p:nvPr>
        </p:nvSpPr>
        <p:spPr>
          <a:xfrm>
            <a:off x="467544" y="1772816"/>
            <a:ext cx="4032448" cy="1080120"/>
          </a:xfrm>
        </p:spPr>
        <p:txBody>
          <a:bodyPr anchor="ctr">
            <a:normAutofit fontScale="92500" lnSpcReduction="20000"/>
          </a:bodyPr>
          <a:lstStyle/>
          <a:p>
            <a:pPr algn="ctr"/>
            <a:r>
              <a:rPr lang="en-GB" sz="1800" dirty="0" smtClean="0">
                <a:latin typeface="Times New Roman"/>
                <a:cs typeface="Times New Roman"/>
              </a:rPr>
              <a:t>SHIMADZU 7000 A</a:t>
            </a:r>
          </a:p>
          <a:p>
            <a:pPr algn="ctr"/>
            <a:r>
              <a:rPr lang="en-GB" sz="1800" dirty="0" smtClean="0">
                <a:latin typeface="Times New Roman"/>
                <a:cs typeface="Times New Roman"/>
              </a:rPr>
              <a:t>And</a:t>
            </a:r>
          </a:p>
          <a:p>
            <a:pPr algn="ctr"/>
            <a:r>
              <a:rPr lang="en-GB" sz="1800" dirty="0" smtClean="0">
                <a:latin typeface="Times New Roman"/>
                <a:cs typeface="Times New Roman"/>
              </a:rPr>
              <a:t>PARKINELMER OPTIMA 8300</a:t>
            </a:r>
          </a:p>
          <a:p>
            <a:pPr algn="ctr"/>
            <a:r>
              <a:rPr lang="en-GB" sz="1800" dirty="0" smtClean="0">
                <a:latin typeface="Times New Roman"/>
                <a:cs typeface="Times New Roman"/>
              </a:rPr>
              <a:t>(Full equipment)</a:t>
            </a:r>
            <a:endParaRPr lang="sl-SI" sz="1800" dirty="0">
              <a:latin typeface="Times New Roman"/>
              <a:cs typeface="Times New Roman"/>
            </a:endParaRPr>
          </a:p>
        </p:txBody>
      </p:sp>
      <p:sp>
        <p:nvSpPr>
          <p:cNvPr id="4" name="Text Placeholder 3"/>
          <p:cNvSpPr>
            <a:spLocks noGrp="1"/>
          </p:cNvSpPr>
          <p:nvPr>
            <p:ph type="body" sz="half" idx="3"/>
          </p:nvPr>
        </p:nvSpPr>
        <p:spPr>
          <a:xfrm>
            <a:off x="4644008" y="1988840"/>
            <a:ext cx="4041775" cy="657199"/>
          </a:xfrm>
        </p:spPr>
        <p:txBody>
          <a:bodyPr>
            <a:noAutofit/>
          </a:bodyPr>
          <a:lstStyle/>
          <a:p>
            <a:pPr algn="ctr"/>
            <a:r>
              <a:rPr lang="en-GB" sz="1800" dirty="0" smtClean="0">
                <a:latin typeface="Times New Roman"/>
                <a:cs typeface="Times New Roman"/>
              </a:rPr>
              <a:t>TOC /SHIMADZU </a:t>
            </a:r>
          </a:p>
          <a:p>
            <a:pPr algn="ctr"/>
            <a:r>
              <a:rPr lang="en-GB" sz="1800" dirty="0" smtClean="0">
                <a:latin typeface="Times New Roman"/>
                <a:cs typeface="Times New Roman"/>
              </a:rPr>
              <a:t>with TN part</a:t>
            </a:r>
            <a:endParaRPr lang="sl-SI" sz="1800" dirty="0">
              <a:latin typeface="Times New Roman"/>
              <a:cs typeface="Times New Roman"/>
            </a:endParaRPr>
          </a:p>
        </p:txBody>
      </p:sp>
      <p:pic>
        <p:nvPicPr>
          <p:cNvPr id="7" name="Content Placeholder 6"/>
          <p:cNvPicPr>
            <a:picLocks noGrp="1" noChangeAspect="1"/>
          </p:cNvPicPr>
          <p:nvPr>
            <p:ph sz="quarter" idx="2"/>
          </p:nvPr>
        </p:nvPicPr>
        <p:blipFill>
          <a:blip r:embed="rId2" cstate="print">
            <a:extLst>
              <a:ext uri="{28A0092B-C50C-407E-A947-70E740481C1C}">
                <a14:useLocalDpi xmlns:a14="http://schemas.microsoft.com/office/drawing/2010/main" val="0"/>
              </a:ext>
            </a:extLst>
          </a:blip>
          <a:srcRect l="12421" r="12421"/>
          <a:stretch>
            <a:fillRect/>
          </a:stretch>
        </p:blipFill>
        <p:spPr>
          <a:xfrm>
            <a:off x="958850" y="3105150"/>
            <a:ext cx="3036888" cy="2278063"/>
          </a:xfrm>
        </p:spPr>
      </p:pic>
      <p:pic>
        <p:nvPicPr>
          <p:cNvPr id="8" name="Content Placeholder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146945" y="3104956"/>
            <a:ext cx="3037935" cy="2278451"/>
          </a:xfrm>
        </p:spPr>
      </p:pic>
    </p:spTree>
    <p:extLst>
      <p:ext uri="{BB962C8B-B14F-4D97-AF65-F5344CB8AC3E}">
        <p14:creationId xmlns:p14="http://schemas.microsoft.com/office/powerpoint/2010/main" val="383649260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67544" y="2924944"/>
            <a:ext cx="4040188" cy="750887"/>
          </a:xfrm>
        </p:spPr>
        <p:txBody>
          <a:bodyPr anchor="t">
            <a:normAutofit/>
          </a:bodyPr>
          <a:lstStyle/>
          <a:p>
            <a:pPr algn="ctr"/>
            <a:r>
              <a:rPr lang="en-GB" sz="1800" dirty="0" smtClean="0">
                <a:latin typeface="Times New Roman"/>
                <a:cs typeface="Times New Roman"/>
              </a:rPr>
              <a:t>UV VIS spectrophotometer SHIMADZU</a:t>
            </a:r>
            <a:endParaRPr lang="sl-SI" sz="1800" dirty="0">
              <a:latin typeface="Times New Roman"/>
              <a:cs typeface="Times New Roman"/>
            </a:endParaRPr>
          </a:p>
        </p:txBody>
      </p:sp>
      <p:sp>
        <p:nvSpPr>
          <p:cNvPr id="4" name="Text Placeholder 3"/>
          <p:cNvSpPr>
            <a:spLocks noGrp="1"/>
          </p:cNvSpPr>
          <p:nvPr>
            <p:ph type="body" sz="half" idx="3"/>
          </p:nvPr>
        </p:nvSpPr>
        <p:spPr>
          <a:xfrm>
            <a:off x="4644008" y="2924944"/>
            <a:ext cx="4041775" cy="750887"/>
          </a:xfrm>
        </p:spPr>
        <p:txBody>
          <a:bodyPr anchor="t">
            <a:normAutofit/>
          </a:bodyPr>
          <a:lstStyle/>
          <a:p>
            <a:pPr algn="ctr"/>
            <a:r>
              <a:rPr lang="sl-SI" sz="1800" dirty="0" smtClean="0">
                <a:latin typeface="Times New Roman"/>
                <a:cs typeface="Times New Roman"/>
              </a:rPr>
              <a:t>EDX 720P</a:t>
            </a:r>
          </a:p>
          <a:p>
            <a:pPr algn="ctr"/>
            <a:r>
              <a:rPr lang="sl-SI" sz="1800" dirty="0" smtClean="0">
                <a:latin typeface="Times New Roman"/>
                <a:cs typeface="Times New Roman"/>
              </a:rPr>
              <a:t>SHIMADZU</a:t>
            </a:r>
            <a:endParaRPr lang="sl-SI" sz="1800" dirty="0">
              <a:latin typeface="Times New Roman"/>
              <a:cs typeface="Times New Roman"/>
            </a:endParaRPr>
          </a:p>
        </p:txBody>
      </p:sp>
      <p:pic>
        <p:nvPicPr>
          <p:cNvPr id="7" name="Content Placeholder 6"/>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971600" y="3861048"/>
            <a:ext cx="3036742" cy="2277556"/>
          </a:xfrm>
        </p:spPr>
      </p:pic>
      <p:pic>
        <p:nvPicPr>
          <p:cNvPr id="8" name="Content Placeholder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148064" y="3861048"/>
            <a:ext cx="3037935" cy="2278451"/>
          </a:xfrm>
        </p:spPr>
      </p:pic>
      <p:pic>
        <p:nvPicPr>
          <p:cNvPr id="5" name="Изображение 4" descr="DSC0992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5816" y="476672"/>
            <a:ext cx="3337340" cy="2503004"/>
          </a:xfrm>
          <a:prstGeom prst="rect">
            <a:avLst/>
          </a:prstGeom>
          <a:ln>
            <a:noFill/>
          </a:ln>
          <a:effectLst>
            <a:softEdge rad="112500"/>
          </a:effectLst>
        </p:spPr>
      </p:pic>
    </p:spTree>
    <p:extLst>
      <p:ext uri="{BB962C8B-B14F-4D97-AF65-F5344CB8AC3E}">
        <p14:creationId xmlns:p14="http://schemas.microsoft.com/office/powerpoint/2010/main" val="3954859565"/>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692696"/>
            <a:ext cx="4038600" cy="5433467"/>
          </a:xfrm>
        </p:spPr>
        <p:txBody>
          <a:bodyPr>
            <a:normAutofit/>
          </a:bodyPr>
          <a:lstStyle/>
          <a:p>
            <a:pPr marL="137160" lvl="0" indent="0" algn="just">
              <a:spcBef>
                <a:spcPts val="0"/>
              </a:spcBef>
              <a:buClr>
                <a:prstClr val="black">
                  <a:shade val="95000"/>
                </a:prstClr>
              </a:buClr>
              <a:buNone/>
            </a:pPr>
            <a:r>
              <a:rPr lang="sr-Cyrl-BA" sz="1800" dirty="0">
                <a:solidFill>
                  <a:prstClr val="black"/>
                </a:solidFill>
                <a:latin typeface="Times New Roman"/>
                <a:ea typeface="Times New Roman"/>
                <a:cs typeface="Times New Roman"/>
              </a:rPr>
              <a:t>Сребреница</a:t>
            </a:r>
            <a:r>
              <a:rPr lang="ru-RU" sz="1800" dirty="0">
                <a:solidFill>
                  <a:prstClr val="black"/>
                </a:solidFill>
                <a:latin typeface="Times New Roman"/>
                <a:ea typeface="Times New Roman"/>
                <a:cs typeface="Times New Roman"/>
              </a:rPr>
              <a:t> у доба Римске империје </a:t>
            </a:r>
            <a:r>
              <a:rPr lang="sr-Cyrl-BA" sz="1800" dirty="0">
                <a:solidFill>
                  <a:prstClr val="black"/>
                </a:solidFill>
                <a:latin typeface="Times New Roman"/>
                <a:ea typeface="Times New Roman"/>
                <a:cs typeface="Times New Roman"/>
              </a:rPr>
              <a:t>се звала Домавиа и била је центар рударсва Римских провинција Далмације и Паноније</a:t>
            </a:r>
            <a:r>
              <a:rPr lang="sr-Cyrl-BA" sz="1800" dirty="0" smtClean="0">
                <a:solidFill>
                  <a:prstClr val="black"/>
                </a:solidFill>
                <a:latin typeface="Times New Roman"/>
                <a:ea typeface="Times New Roman"/>
                <a:cs typeface="Times New Roman"/>
              </a:rPr>
              <a:t>.</a:t>
            </a:r>
          </a:p>
          <a:p>
            <a:pPr marL="137160" indent="0" algn="just">
              <a:spcBef>
                <a:spcPts val="0"/>
              </a:spcBef>
              <a:buNone/>
            </a:pPr>
            <a:r>
              <a:rPr lang="sr-Cyrl-BA" sz="1800" dirty="0">
                <a:latin typeface="Times New Roman"/>
                <a:cs typeface="Times New Roman"/>
              </a:rPr>
              <a:t>Историја Српског рударсва је уско везана за овај </a:t>
            </a:r>
            <a:r>
              <a:rPr lang="sr-Cyrl-BA" sz="1800" dirty="0" smtClean="0">
                <a:latin typeface="Times New Roman"/>
                <a:cs typeface="Times New Roman"/>
              </a:rPr>
              <a:t>рудник </a:t>
            </a:r>
            <a:r>
              <a:rPr lang="sr-Cyrl-BA" sz="1800" dirty="0">
                <a:latin typeface="Times New Roman"/>
                <a:cs typeface="Times New Roman"/>
              </a:rPr>
              <a:t>код којег је у </a:t>
            </a:r>
            <a:r>
              <a:rPr lang="sr-Cyrl-BA" sz="1800" dirty="0" smtClean="0">
                <a:latin typeface="Times New Roman"/>
                <a:cs typeface="Times New Roman"/>
              </a:rPr>
              <a:t>непосредној бизини саграђен Манастир </a:t>
            </a:r>
            <a:r>
              <a:rPr lang="sr-Cyrl-BA" sz="1800" dirty="0">
                <a:latin typeface="Times New Roman"/>
                <a:cs typeface="Times New Roman"/>
              </a:rPr>
              <a:t>Св. Тројице.</a:t>
            </a:r>
            <a:endParaRPr lang="sl-SI" sz="1800" dirty="0">
              <a:latin typeface="Times New Roman"/>
              <a:cs typeface="Times New Roman"/>
            </a:endParaRPr>
          </a:p>
          <a:p>
            <a:pPr marL="137160" indent="0" algn="just">
              <a:spcBef>
                <a:spcPts val="0"/>
              </a:spcBef>
              <a:buNone/>
            </a:pPr>
            <a:r>
              <a:rPr lang="sr-Cyrl-BA" sz="1800" dirty="0">
                <a:latin typeface="Times New Roman"/>
                <a:cs typeface="Times New Roman"/>
              </a:rPr>
              <a:t>Манастир је саграђен </a:t>
            </a:r>
            <a:r>
              <a:rPr lang="sr-Cyrl-BA" sz="1800" u="sng" dirty="0">
                <a:latin typeface="Times New Roman"/>
                <a:cs typeface="Times New Roman"/>
                <a:hlinkClick r:id="rId2" tooltip="1242"/>
              </a:rPr>
              <a:t>1242</a:t>
            </a:r>
            <a:r>
              <a:rPr lang="sr-Cyrl-BA" sz="1800" dirty="0">
                <a:latin typeface="Times New Roman"/>
                <a:cs typeface="Times New Roman"/>
              </a:rPr>
              <a:t>. </a:t>
            </a:r>
            <a:r>
              <a:rPr lang="sr-Cyrl-BA" sz="1800" dirty="0" smtClean="0">
                <a:latin typeface="Times New Roman"/>
                <a:cs typeface="Times New Roman"/>
              </a:rPr>
              <a:t>године </a:t>
            </a:r>
            <a:r>
              <a:rPr lang="sr-Cyrl-BA" sz="1800" dirty="0">
                <a:latin typeface="Times New Roman"/>
                <a:cs typeface="Times New Roman"/>
              </a:rPr>
              <a:t>и био је метох /имање/ манастира Хиландара. </a:t>
            </a:r>
            <a:endParaRPr lang="sr-Cyrl-BA" sz="1800" dirty="0" smtClean="0">
              <a:latin typeface="Times New Roman"/>
              <a:cs typeface="Times New Roman"/>
            </a:endParaRPr>
          </a:p>
          <a:p>
            <a:pPr marL="137160" indent="0" algn="just">
              <a:spcBef>
                <a:spcPts val="0"/>
              </a:spcBef>
              <a:buNone/>
            </a:pPr>
            <a:r>
              <a:rPr lang="sr-Cyrl-BA" sz="1800" dirty="0" smtClean="0">
                <a:latin typeface="Times New Roman"/>
                <a:cs typeface="Times New Roman"/>
              </a:rPr>
              <a:t>Задужбина </a:t>
            </a:r>
            <a:r>
              <a:rPr lang="sr-Cyrl-BA" sz="1800" dirty="0">
                <a:latin typeface="Times New Roman"/>
                <a:cs typeface="Times New Roman"/>
              </a:rPr>
              <a:t>је Уроша Немањића, чији је крст дуго чуван у овом манастиру. </a:t>
            </a:r>
            <a:endParaRPr lang="sr-Cyrl-BA" sz="1800" dirty="0" smtClean="0">
              <a:latin typeface="Times New Roman"/>
              <a:cs typeface="Times New Roman"/>
            </a:endParaRPr>
          </a:p>
          <a:p>
            <a:pPr marL="137160" indent="0" algn="just">
              <a:spcBef>
                <a:spcPts val="0"/>
              </a:spcBef>
              <a:buNone/>
            </a:pPr>
            <a:endParaRPr lang="sr-Cyrl-BA" sz="1800" dirty="0" smtClean="0">
              <a:latin typeface="Times New Roman"/>
              <a:cs typeface="Times New Roman"/>
            </a:endParaRPr>
          </a:p>
          <a:p>
            <a:pPr marL="137160" indent="0" algn="just">
              <a:spcBef>
                <a:spcPts val="0"/>
              </a:spcBef>
              <a:buNone/>
            </a:pPr>
            <a:r>
              <a:rPr lang="sr-Cyrl-BA" sz="1800" dirty="0" smtClean="0">
                <a:latin typeface="Times New Roman"/>
                <a:cs typeface="Times New Roman"/>
              </a:rPr>
              <a:t>Манастир </a:t>
            </a:r>
            <a:r>
              <a:rPr lang="sr-Cyrl-BA" sz="1800" dirty="0">
                <a:latin typeface="Times New Roman"/>
                <a:cs typeface="Times New Roman"/>
              </a:rPr>
              <a:t>је подигнут због религиозних потреба рудара. </a:t>
            </a:r>
            <a:endParaRPr lang="sl-SI" sz="1800" dirty="0">
              <a:solidFill>
                <a:prstClr val="black"/>
              </a:solidFill>
              <a:latin typeface="Times New Roman"/>
              <a:cs typeface="Times New Roman"/>
            </a:endParaRPr>
          </a:p>
          <a:p>
            <a:endParaRPr lang="sl-SI" sz="1700" dirty="0">
              <a:latin typeface="+mj-lt"/>
            </a:endParaRPr>
          </a:p>
        </p:txBody>
      </p:sp>
      <p:sp>
        <p:nvSpPr>
          <p:cNvPr id="4" name="Content Placeholder 3"/>
          <p:cNvSpPr>
            <a:spLocks noGrp="1"/>
          </p:cNvSpPr>
          <p:nvPr>
            <p:ph sz="half" idx="2"/>
          </p:nvPr>
        </p:nvSpPr>
        <p:spPr>
          <a:xfrm>
            <a:off x="4648200" y="692696"/>
            <a:ext cx="4038600" cy="5433467"/>
          </a:xfrm>
        </p:spPr>
        <p:txBody>
          <a:bodyPr>
            <a:normAutofit/>
          </a:bodyPr>
          <a:lstStyle/>
          <a:p>
            <a:pPr marL="137160" indent="0" algn="just">
              <a:spcBef>
                <a:spcPts val="0"/>
              </a:spcBef>
              <a:buNone/>
            </a:pPr>
            <a:r>
              <a:rPr lang="en-US" sz="1800" dirty="0">
                <a:latin typeface="Times New Roman"/>
                <a:cs typeface="Times New Roman"/>
              </a:rPr>
              <a:t>At the time of the Roman </a:t>
            </a:r>
            <a:r>
              <a:rPr lang="en-US" sz="1800" dirty="0" smtClean="0">
                <a:latin typeface="Times New Roman"/>
                <a:cs typeface="Times New Roman"/>
              </a:rPr>
              <a:t>Empire, </a:t>
            </a:r>
            <a:r>
              <a:rPr lang="en-US" sz="1800" dirty="0">
                <a:latin typeface="Times New Roman"/>
                <a:cs typeface="Times New Roman"/>
              </a:rPr>
              <a:t>Srebrenica was called Domavia and was the center of Roman mining provinces of Dalmatia and Pannonia.</a:t>
            </a:r>
          </a:p>
          <a:p>
            <a:pPr marL="137160" indent="0" algn="just">
              <a:spcBef>
                <a:spcPts val="0"/>
              </a:spcBef>
              <a:buNone/>
            </a:pPr>
            <a:r>
              <a:rPr lang="en-US" sz="1800" dirty="0">
                <a:latin typeface="Times New Roman"/>
                <a:cs typeface="Times New Roman"/>
              </a:rPr>
              <a:t>Serbian mining history is closely tied to the mine where is also built </a:t>
            </a:r>
            <a:r>
              <a:rPr lang="en-US" sz="1800" dirty="0" smtClean="0">
                <a:latin typeface="Times New Roman"/>
                <a:cs typeface="Times New Roman"/>
              </a:rPr>
              <a:t>the </a:t>
            </a:r>
            <a:r>
              <a:rPr lang="en-US" sz="1800" dirty="0">
                <a:latin typeface="Times New Roman"/>
                <a:cs typeface="Times New Roman"/>
              </a:rPr>
              <a:t>Monastery of St. Trinity.</a:t>
            </a:r>
          </a:p>
          <a:p>
            <a:pPr marL="137160" indent="0" algn="just">
              <a:spcBef>
                <a:spcPts val="0"/>
              </a:spcBef>
              <a:buNone/>
            </a:pPr>
            <a:endParaRPr lang="sr-Cyrl-CS" sz="1800" dirty="0" smtClean="0">
              <a:latin typeface="Times New Roman"/>
              <a:cs typeface="Times New Roman"/>
            </a:endParaRPr>
          </a:p>
          <a:p>
            <a:pPr marL="137160" indent="0" algn="just">
              <a:spcBef>
                <a:spcPts val="0"/>
              </a:spcBef>
              <a:buNone/>
            </a:pPr>
            <a:r>
              <a:rPr lang="en-US" sz="1800" dirty="0" smtClean="0">
                <a:latin typeface="Times New Roman"/>
                <a:cs typeface="Times New Roman"/>
              </a:rPr>
              <a:t>The </a:t>
            </a:r>
            <a:r>
              <a:rPr lang="en-US" sz="1800" dirty="0">
                <a:latin typeface="Times New Roman"/>
                <a:cs typeface="Times New Roman"/>
              </a:rPr>
              <a:t>monastery was built </a:t>
            </a:r>
            <a:r>
              <a:rPr lang="en-US" sz="1800" dirty="0">
                <a:solidFill>
                  <a:schemeClr val="tx2">
                    <a:lumMod val="75000"/>
                  </a:schemeClr>
                </a:solidFill>
                <a:latin typeface="Times New Roman"/>
                <a:cs typeface="Times New Roman"/>
              </a:rPr>
              <a:t>1242nd</a:t>
            </a:r>
            <a:r>
              <a:rPr lang="en-US" sz="1800" dirty="0">
                <a:latin typeface="Times New Roman"/>
                <a:cs typeface="Times New Roman"/>
              </a:rPr>
              <a:t> </a:t>
            </a:r>
            <a:r>
              <a:rPr lang="en-US" sz="1800" dirty="0" smtClean="0">
                <a:latin typeface="Times New Roman"/>
                <a:cs typeface="Times New Roman"/>
              </a:rPr>
              <a:t>year,  </a:t>
            </a:r>
            <a:r>
              <a:rPr lang="en-US" sz="1800" dirty="0">
                <a:latin typeface="Times New Roman"/>
                <a:cs typeface="Times New Roman"/>
              </a:rPr>
              <a:t>and was the property of </a:t>
            </a:r>
            <a:r>
              <a:rPr lang="en-US" sz="1800" dirty="0" smtClean="0">
                <a:latin typeface="Times New Roman"/>
                <a:cs typeface="Times New Roman"/>
              </a:rPr>
              <a:t>the </a:t>
            </a:r>
            <a:r>
              <a:rPr lang="en-US" sz="1800" dirty="0">
                <a:latin typeface="Times New Roman"/>
                <a:cs typeface="Times New Roman"/>
              </a:rPr>
              <a:t>Hilandar’s monastery. </a:t>
            </a:r>
            <a:endParaRPr lang="en-US" sz="1800" dirty="0" smtClean="0">
              <a:latin typeface="Times New Roman"/>
              <a:cs typeface="Times New Roman"/>
            </a:endParaRPr>
          </a:p>
          <a:p>
            <a:pPr marL="137160" indent="0" algn="just">
              <a:spcBef>
                <a:spcPts val="0"/>
              </a:spcBef>
              <a:buNone/>
            </a:pPr>
            <a:r>
              <a:rPr lang="en-US" sz="1800" dirty="0" smtClean="0">
                <a:latin typeface="Times New Roman"/>
                <a:cs typeface="Times New Roman"/>
              </a:rPr>
              <a:t>The </a:t>
            </a:r>
            <a:r>
              <a:rPr lang="en-US" sz="1800" dirty="0">
                <a:latin typeface="Times New Roman"/>
                <a:cs typeface="Times New Roman"/>
              </a:rPr>
              <a:t>foundation was Uros </a:t>
            </a:r>
            <a:r>
              <a:rPr lang="en-US" sz="1800" dirty="0" smtClean="0">
                <a:latin typeface="Times New Roman"/>
                <a:cs typeface="Times New Roman"/>
              </a:rPr>
              <a:t>Nemanjic, </a:t>
            </a:r>
            <a:r>
              <a:rPr lang="en-US" sz="1800" dirty="0">
                <a:latin typeface="Times New Roman"/>
                <a:cs typeface="Times New Roman"/>
              </a:rPr>
              <a:t>whose cross was long kept in the monastery. </a:t>
            </a:r>
            <a:endParaRPr lang="en-US" sz="1800" dirty="0" smtClean="0">
              <a:latin typeface="Times New Roman"/>
              <a:cs typeface="Times New Roman"/>
            </a:endParaRPr>
          </a:p>
          <a:p>
            <a:pPr marL="137160" indent="0" algn="just">
              <a:spcBef>
                <a:spcPts val="0"/>
              </a:spcBef>
              <a:buNone/>
            </a:pPr>
            <a:r>
              <a:rPr lang="en-US" sz="1800" dirty="0" smtClean="0">
                <a:latin typeface="Times New Roman"/>
                <a:cs typeface="Times New Roman"/>
              </a:rPr>
              <a:t>The </a:t>
            </a:r>
            <a:r>
              <a:rPr lang="en-US" sz="1800" dirty="0">
                <a:latin typeface="Times New Roman"/>
                <a:cs typeface="Times New Roman"/>
              </a:rPr>
              <a:t>monastery was built for religious needs of miners.</a:t>
            </a:r>
            <a:endParaRPr lang="sl-SI" sz="1800" dirty="0">
              <a:latin typeface="Times New Roman"/>
              <a:cs typeface="Times New Roman"/>
            </a:endParaRPr>
          </a:p>
        </p:txBody>
      </p:sp>
    </p:spTree>
    <p:extLst>
      <p:ext uri="{BB962C8B-B14F-4D97-AF65-F5344CB8AC3E}">
        <p14:creationId xmlns:p14="http://schemas.microsoft.com/office/powerpoint/2010/main" val="817418124"/>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86210"/>
          </a:xfrm>
        </p:spPr>
        <p:txBody>
          <a:bodyPr anchor="t">
            <a:normAutofit fontScale="90000"/>
          </a:bodyPr>
          <a:lstStyle/>
          <a:p>
            <a:pPr algn="just"/>
            <a:r>
              <a:rPr lang="x-none" sz="2000" b="0" dirty="0" smtClean="0">
                <a:solidFill>
                  <a:schemeClr val="tx2">
                    <a:lumMod val="75000"/>
                  </a:schemeClr>
                </a:solidFill>
                <a:effectLst/>
                <a:latin typeface="Times New Roman"/>
                <a:cs typeface="Times New Roman"/>
              </a:rPr>
              <a:t>Лабораторија је лиценцирана за мониторин</a:t>
            </a:r>
            <a:r>
              <a:rPr lang="sr-Cyrl-CS" sz="2000" b="0" dirty="0" smtClean="0">
                <a:solidFill>
                  <a:schemeClr val="tx2">
                    <a:lumMod val="75000"/>
                  </a:schemeClr>
                </a:solidFill>
                <a:effectLst/>
                <a:latin typeface="Times New Roman"/>
                <a:cs typeface="Times New Roman"/>
              </a:rPr>
              <a:t>г</a:t>
            </a:r>
            <a:r>
              <a:rPr lang="x-none" sz="2000" b="0" dirty="0" smtClean="0">
                <a:solidFill>
                  <a:schemeClr val="tx2">
                    <a:lumMod val="75000"/>
                  </a:schemeClr>
                </a:solidFill>
                <a:effectLst/>
                <a:latin typeface="Times New Roman"/>
                <a:cs typeface="Times New Roman"/>
              </a:rPr>
              <a:t> вода од стране Министарства пољопривреде, шумарства и водопривреде </a:t>
            </a:r>
            <a:br>
              <a:rPr lang="x-none" sz="2000" b="0" dirty="0" smtClean="0">
                <a:solidFill>
                  <a:schemeClr val="tx2">
                    <a:lumMod val="75000"/>
                  </a:schemeClr>
                </a:solidFill>
                <a:effectLst/>
                <a:latin typeface="Times New Roman"/>
                <a:cs typeface="Times New Roman"/>
              </a:rPr>
            </a:br>
            <a:r>
              <a:rPr lang="x-none" sz="2000" b="0" dirty="0" smtClean="0">
                <a:solidFill>
                  <a:schemeClr val="tx2">
                    <a:lumMod val="75000"/>
                  </a:schemeClr>
                </a:solidFill>
                <a:effectLst/>
                <a:latin typeface="Times New Roman"/>
                <a:cs typeface="Times New Roman"/>
              </a:rPr>
              <a:t>Републике Српске рјешењем бр. 12.07-337-</a:t>
            </a:r>
            <a:r>
              <a:rPr lang="sr-Cyrl-CS" sz="2000" b="0" dirty="0" smtClean="0">
                <a:solidFill>
                  <a:schemeClr val="tx2">
                    <a:lumMod val="75000"/>
                  </a:schemeClr>
                </a:solidFill>
                <a:effectLst/>
                <a:latin typeface="Times New Roman"/>
                <a:cs typeface="Times New Roman"/>
              </a:rPr>
              <a:t>402</a:t>
            </a:r>
            <a:r>
              <a:rPr lang="x-none" sz="2000" b="0" dirty="0" smtClean="0">
                <a:solidFill>
                  <a:schemeClr val="tx2">
                    <a:lumMod val="75000"/>
                  </a:schemeClr>
                </a:solidFill>
                <a:effectLst/>
                <a:latin typeface="Times New Roman"/>
                <a:cs typeface="Times New Roman"/>
              </a:rPr>
              <a:t>/1</a:t>
            </a:r>
            <a:r>
              <a:rPr lang="sr-Cyrl-CS" sz="2000" b="0" dirty="0" smtClean="0">
                <a:solidFill>
                  <a:schemeClr val="tx2">
                    <a:lumMod val="75000"/>
                  </a:schemeClr>
                </a:solidFill>
                <a:effectLst/>
                <a:latin typeface="Times New Roman"/>
                <a:cs typeface="Times New Roman"/>
              </a:rPr>
              <a:t>4</a:t>
            </a:r>
            <a:r>
              <a:rPr lang="x-none" sz="2000" b="0" dirty="0" smtClean="0">
                <a:solidFill>
                  <a:schemeClr val="tx2">
                    <a:lumMod val="75000"/>
                  </a:schemeClr>
                </a:solidFill>
                <a:effectLst/>
                <a:latin typeface="Times New Roman"/>
                <a:cs typeface="Times New Roman"/>
              </a:rPr>
              <a:t>.</a:t>
            </a:r>
            <a:r>
              <a:rPr lang="en-US" sz="2000" b="0" dirty="0">
                <a:solidFill>
                  <a:schemeClr val="tx2">
                    <a:lumMod val="75000"/>
                  </a:schemeClr>
                </a:solidFill>
                <a:effectLst/>
                <a:latin typeface="Times New Roman"/>
                <a:cs typeface="Times New Roman"/>
              </a:rPr>
              <a:t/>
            </a:r>
            <a:br>
              <a:rPr lang="en-US" sz="2000" b="0" dirty="0">
                <a:solidFill>
                  <a:schemeClr val="tx2">
                    <a:lumMod val="75000"/>
                  </a:schemeClr>
                </a:solidFill>
                <a:effectLst/>
                <a:latin typeface="Times New Roman"/>
                <a:cs typeface="Times New Roman"/>
              </a:rPr>
            </a:br>
            <a:r>
              <a:rPr lang="en-US" sz="2000" b="0" dirty="0" smtClean="0">
                <a:solidFill>
                  <a:schemeClr val="tx2">
                    <a:lumMod val="75000"/>
                  </a:schemeClr>
                </a:solidFill>
                <a:effectLst/>
                <a:latin typeface="Times New Roman"/>
                <a:cs typeface="Times New Roman"/>
              </a:rPr>
              <a:t/>
            </a:r>
            <a:br>
              <a:rPr lang="en-US" sz="2000" b="0" dirty="0" smtClean="0">
                <a:solidFill>
                  <a:schemeClr val="tx2">
                    <a:lumMod val="75000"/>
                  </a:schemeClr>
                </a:solidFill>
                <a:effectLst/>
                <a:latin typeface="Times New Roman"/>
                <a:cs typeface="Times New Roman"/>
              </a:rPr>
            </a:br>
            <a:r>
              <a:rPr lang="en-US" sz="2000" b="0" dirty="0" smtClean="0">
                <a:solidFill>
                  <a:schemeClr val="accent3">
                    <a:lumMod val="75000"/>
                  </a:schemeClr>
                </a:solidFill>
                <a:effectLst/>
                <a:latin typeface="Times New Roman"/>
                <a:cs typeface="Times New Roman"/>
              </a:rPr>
              <a:t>The </a:t>
            </a:r>
            <a:r>
              <a:rPr lang="en-US" sz="2000" b="0" dirty="0">
                <a:solidFill>
                  <a:schemeClr val="accent3">
                    <a:lumMod val="75000"/>
                  </a:schemeClr>
                </a:solidFill>
                <a:effectLst/>
                <a:latin typeface="Times New Roman"/>
                <a:cs typeface="Times New Roman"/>
              </a:rPr>
              <a:t>laboratory is licensed for water monitoring by the Ministry of Agriculture, Forestry and Water Management of the Republic of Serbian ruling </a:t>
            </a:r>
            <a:r>
              <a:rPr lang="ru-RU" sz="2000" b="0" dirty="0">
                <a:solidFill>
                  <a:schemeClr val="accent3">
                    <a:lumMod val="75000"/>
                  </a:schemeClr>
                </a:solidFill>
                <a:effectLst/>
                <a:latin typeface="Times New Roman"/>
                <a:cs typeface="Times New Roman"/>
              </a:rPr>
              <a:t>№</a:t>
            </a:r>
            <a:r>
              <a:rPr lang="en-US" sz="2000" b="0" dirty="0" smtClean="0">
                <a:solidFill>
                  <a:schemeClr val="accent3">
                    <a:lumMod val="75000"/>
                  </a:schemeClr>
                </a:solidFill>
                <a:effectLst/>
                <a:latin typeface="Times New Roman"/>
                <a:cs typeface="Times New Roman"/>
              </a:rPr>
              <a:t> 12.07-337-</a:t>
            </a:r>
            <a:r>
              <a:rPr lang="sr-Cyrl-CS" sz="2000" b="0" dirty="0" smtClean="0">
                <a:solidFill>
                  <a:schemeClr val="accent3">
                    <a:lumMod val="75000"/>
                  </a:schemeClr>
                </a:solidFill>
                <a:effectLst/>
                <a:latin typeface="Times New Roman"/>
                <a:cs typeface="Times New Roman"/>
              </a:rPr>
              <a:t>402</a:t>
            </a:r>
            <a:r>
              <a:rPr lang="en-US" sz="2000" b="0" dirty="0" smtClean="0">
                <a:solidFill>
                  <a:schemeClr val="accent3">
                    <a:lumMod val="75000"/>
                  </a:schemeClr>
                </a:solidFill>
                <a:effectLst/>
                <a:latin typeface="Times New Roman"/>
                <a:cs typeface="Times New Roman"/>
              </a:rPr>
              <a:t>/1</a:t>
            </a:r>
            <a:r>
              <a:rPr lang="sr-Cyrl-CS" sz="2000" b="0" dirty="0" smtClean="0">
                <a:solidFill>
                  <a:schemeClr val="accent3">
                    <a:lumMod val="75000"/>
                  </a:schemeClr>
                </a:solidFill>
                <a:effectLst/>
                <a:latin typeface="Times New Roman"/>
                <a:cs typeface="Times New Roman"/>
              </a:rPr>
              <a:t>4</a:t>
            </a:r>
            <a:r>
              <a:rPr lang="en-GB" sz="2000" b="0" dirty="0" smtClean="0">
                <a:solidFill>
                  <a:schemeClr val="accent3">
                    <a:lumMod val="75000"/>
                  </a:schemeClr>
                </a:solidFill>
                <a:effectLst/>
                <a:latin typeface="Times New Roman"/>
                <a:cs typeface="Times New Roman"/>
              </a:rPr>
              <a:t>.                                                </a:t>
            </a:r>
            <a:endParaRPr lang="sl-SI" sz="1800" b="0" dirty="0">
              <a:solidFill>
                <a:schemeClr val="tx2">
                  <a:lumMod val="75000"/>
                </a:schemeClr>
              </a:solidFill>
              <a:effectLst/>
              <a:latin typeface="Bookman Old Style" pitchFamily="18" charset="0"/>
            </a:endParaRPr>
          </a:p>
        </p:txBody>
      </p:sp>
      <p:pic>
        <p:nvPicPr>
          <p:cNvPr id="7" name="Содержимое 6" descr="Rjesenje o odobrenju za rad -ispitna laboratorija.pdf"/>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l="-18990" r="-18990"/>
          <a:stretch>
            <a:fillRect/>
          </a:stretch>
        </p:blipFill>
        <p:spPr>
          <a:xfrm>
            <a:off x="457200" y="2133600"/>
            <a:ext cx="4038600" cy="399256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Содержимое 7" descr="Rjesenje o odobrenju za rad -ispitna laboratorija.pdf"/>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l="-18745" r="-18745"/>
          <a:stretch>
            <a:fillRect/>
          </a:stretch>
        </p:blipFill>
        <p:spPr>
          <a:xfrm>
            <a:off x="4648200" y="2133600"/>
            <a:ext cx="4038600" cy="399256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75922252"/>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457200" y="273050"/>
            <a:ext cx="3034680" cy="2867918"/>
          </a:xfrm>
        </p:spPr>
        <p:txBody>
          <a:bodyPr anchor="t" anchorCtr="0">
            <a:normAutofit/>
          </a:bodyPr>
          <a:lstStyle/>
          <a:p>
            <a:pPr algn="just"/>
            <a:r>
              <a:rPr lang="ru-RU" sz="1600" dirty="0" smtClean="0">
                <a:solidFill>
                  <a:schemeClr val="tx1"/>
                </a:solidFill>
                <a:latin typeface="Times New Roman"/>
                <a:cs typeface="Times New Roman"/>
              </a:rPr>
              <a:t>ГРОСС лабораторија испуњава захтјеве стандарда </a:t>
            </a:r>
            <a:br>
              <a:rPr lang="ru-RU" sz="1600" dirty="0" smtClean="0">
                <a:solidFill>
                  <a:schemeClr val="tx1"/>
                </a:solidFill>
                <a:latin typeface="Times New Roman"/>
                <a:cs typeface="Times New Roman"/>
              </a:rPr>
            </a:br>
            <a:r>
              <a:rPr lang="sr-Cyrl-CS" sz="1600" dirty="0" smtClean="0">
                <a:solidFill>
                  <a:schemeClr val="tx1"/>
                </a:solidFill>
                <a:latin typeface="Times New Roman"/>
                <a:cs typeface="Times New Roman"/>
              </a:rPr>
              <a:t>БАС ЕН ИСО/ИЕЦ 17 02</a:t>
            </a:r>
            <a:r>
              <a:rPr lang="en-US" sz="1600" dirty="0" smtClean="0">
                <a:solidFill>
                  <a:schemeClr val="tx1"/>
                </a:solidFill>
                <a:latin typeface="Times New Roman"/>
                <a:cs typeface="Times New Roman"/>
              </a:rPr>
              <a:t>5</a:t>
            </a:r>
            <a:r>
              <a:rPr lang="sr-Cyrl-CS" sz="1600" dirty="0" smtClean="0">
                <a:solidFill>
                  <a:schemeClr val="tx1"/>
                </a:solidFill>
                <a:latin typeface="Times New Roman"/>
                <a:cs typeface="Times New Roman"/>
              </a:rPr>
              <a:t>:2006 </a:t>
            </a:r>
            <a:br>
              <a:rPr lang="sr-Cyrl-CS" sz="1600" dirty="0" smtClean="0">
                <a:solidFill>
                  <a:schemeClr val="tx1"/>
                </a:solidFill>
                <a:latin typeface="Times New Roman"/>
                <a:cs typeface="Times New Roman"/>
              </a:rPr>
            </a:br>
            <a:r>
              <a:rPr lang="sr-Cyrl-CS" sz="1600" dirty="0" smtClean="0">
                <a:solidFill>
                  <a:schemeClr val="tx1"/>
                </a:solidFill>
                <a:latin typeface="Times New Roman"/>
                <a:cs typeface="Times New Roman"/>
              </a:rPr>
              <a:t>у погледу оспособљености за извођење физичко-хемијских испитивања и узорковања руда и минерала и физичко</a:t>
            </a:r>
            <a:r>
              <a:rPr lang="en-US" sz="1600" dirty="0">
                <a:solidFill>
                  <a:schemeClr val="tx1"/>
                </a:solidFill>
                <a:latin typeface="Times New Roman"/>
                <a:cs typeface="Times New Roman"/>
              </a:rPr>
              <a:t>-</a:t>
            </a:r>
            <a:r>
              <a:rPr lang="sr-Cyrl-CS" sz="1600" dirty="0" smtClean="0">
                <a:solidFill>
                  <a:schemeClr val="tx1"/>
                </a:solidFill>
                <a:latin typeface="Times New Roman"/>
                <a:cs typeface="Times New Roman"/>
              </a:rPr>
              <a:t>хемијских испитивања воде.</a:t>
            </a:r>
            <a:endParaRPr lang="ru-RU" sz="1600" dirty="0">
              <a:solidFill>
                <a:schemeClr val="tx1"/>
              </a:solidFill>
              <a:latin typeface="Times New Roman"/>
              <a:cs typeface="Times New Roman"/>
            </a:endParaRPr>
          </a:p>
        </p:txBody>
      </p:sp>
      <p:sp>
        <p:nvSpPr>
          <p:cNvPr id="3" name="Текст 2"/>
          <p:cNvSpPr>
            <a:spLocks noGrp="1"/>
          </p:cNvSpPr>
          <p:nvPr>
            <p:ph type="body" idx="2"/>
          </p:nvPr>
        </p:nvSpPr>
        <p:spPr>
          <a:xfrm>
            <a:off x="457200" y="3284984"/>
            <a:ext cx="3034680" cy="2841179"/>
          </a:xfrm>
        </p:spPr>
        <p:txBody>
          <a:bodyPr>
            <a:normAutofit/>
          </a:bodyPr>
          <a:lstStyle/>
          <a:p>
            <a:pPr algn="just">
              <a:spcBef>
                <a:spcPts val="0"/>
              </a:spcBef>
            </a:pPr>
            <a:r>
              <a:rPr lang="en-US" sz="1600" dirty="0" smtClean="0">
                <a:latin typeface="Times New Roman"/>
                <a:cs typeface="Times New Roman"/>
              </a:rPr>
              <a:t>GROSS lab complies with requirements of </a:t>
            </a:r>
          </a:p>
          <a:p>
            <a:pPr algn="just">
              <a:spcBef>
                <a:spcPts val="0"/>
              </a:spcBef>
            </a:pPr>
            <a:r>
              <a:rPr lang="en-US" sz="1600" dirty="0" smtClean="0">
                <a:latin typeface="Times New Roman"/>
                <a:cs typeface="Times New Roman"/>
              </a:rPr>
              <a:t>BAS EN ISO/IEC 17 025:2006 </a:t>
            </a:r>
          </a:p>
          <a:p>
            <a:pPr algn="just">
              <a:spcBef>
                <a:spcPts val="0"/>
              </a:spcBef>
            </a:pPr>
            <a:r>
              <a:rPr lang="en-US" sz="1600" dirty="0" smtClean="0">
                <a:latin typeface="Times New Roman"/>
                <a:cs typeface="Times New Roman"/>
              </a:rPr>
              <a:t>for competence to carry out physical-chemical testing and sampling of ores and minerals and physical-chemical testing of water.  </a:t>
            </a:r>
            <a:endParaRPr lang="ru-RU" sz="1600" dirty="0">
              <a:latin typeface="Times New Roman"/>
              <a:cs typeface="Times New Roman"/>
            </a:endParaRPr>
          </a:p>
        </p:txBody>
      </p:sp>
      <p:pic>
        <p:nvPicPr>
          <p:cNvPr id="5" name="Содержимое 4" descr="Akreditacija BATA.jpeg"/>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l="-12305" r="-12305"/>
          <a:stretch>
            <a:fillRect/>
          </a:stretch>
        </p:blipFill>
        <p:spPr>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551183043"/>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70186"/>
          </a:xfrm>
        </p:spPr>
        <p:txBody>
          <a:bodyPr anchor="t">
            <a:noAutofit/>
          </a:bodyPr>
          <a:lstStyle/>
          <a:p>
            <a:pPr algn="just"/>
            <a:r>
              <a:rPr lang="x-none" sz="1800" b="0" dirty="0" smtClean="0">
                <a:solidFill>
                  <a:schemeClr val="tx2">
                    <a:lumMod val="75000"/>
                  </a:schemeClr>
                </a:solidFill>
                <a:effectLst/>
                <a:latin typeface="Times New Roman"/>
                <a:cs typeface="Times New Roman"/>
              </a:rPr>
              <a:t>Сада се значајан дио површине одлагалишта рекултивише наносима квалитетне земље и озелењавањем засадима траве и дрвећа типичних за овај простор.                      </a:t>
            </a:r>
            <a:r>
              <a:rPr lang="en-US" sz="1800" b="0" dirty="0">
                <a:solidFill>
                  <a:schemeClr val="accent3">
                    <a:lumMod val="75000"/>
                  </a:schemeClr>
                </a:solidFill>
                <a:effectLst/>
                <a:latin typeface="Times New Roman"/>
                <a:cs typeface="Times New Roman"/>
              </a:rPr>
              <a:t/>
            </a:r>
            <a:br>
              <a:rPr lang="en-US" sz="1800" b="0" dirty="0">
                <a:solidFill>
                  <a:schemeClr val="accent3">
                    <a:lumMod val="75000"/>
                  </a:schemeClr>
                </a:solidFill>
                <a:effectLst/>
                <a:latin typeface="Times New Roman"/>
                <a:cs typeface="Times New Roman"/>
              </a:rPr>
            </a:br>
            <a:r>
              <a:rPr lang="en-US" sz="1800" b="0" dirty="0">
                <a:solidFill>
                  <a:schemeClr val="accent3">
                    <a:lumMod val="75000"/>
                  </a:schemeClr>
                </a:solidFill>
                <a:effectLst/>
                <a:latin typeface="Times New Roman"/>
                <a:cs typeface="Times New Roman"/>
              </a:rPr>
              <a:t/>
            </a:r>
            <a:br>
              <a:rPr lang="en-US" sz="1800" b="0" dirty="0">
                <a:solidFill>
                  <a:schemeClr val="accent3">
                    <a:lumMod val="75000"/>
                  </a:schemeClr>
                </a:solidFill>
                <a:effectLst/>
                <a:latin typeface="Times New Roman"/>
                <a:cs typeface="Times New Roman"/>
              </a:rPr>
            </a:br>
            <a:r>
              <a:rPr lang="en-US" sz="1800" b="0" dirty="0">
                <a:solidFill>
                  <a:schemeClr val="accent3">
                    <a:lumMod val="75000"/>
                  </a:schemeClr>
                </a:solidFill>
                <a:effectLst/>
                <a:latin typeface="Times New Roman"/>
                <a:cs typeface="Times New Roman"/>
              </a:rPr>
              <a:t>Now the important part of the landfill deposits </a:t>
            </a:r>
            <a:r>
              <a:rPr lang="en-US" sz="1800" b="0" dirty="0" smtClean="0">
                <a:solidFill>
                  <a:schemeClr val="accent3">
                    <a:lumMod val="75000"/>
                  </a:schemeClr>
                </a:solidFill>
                <a:effectLst/>
                <a:latin typeface="Times New Roman"/>
                <a:cs typeface="Times New Roman"/>
              </a:rPr>
              <a:t>renewed</a:t>
            </a:r>
            <a:r>
              <a:rPr lang="x-none" sz="1800" b="0" dirty="0" smtClean="0">
                <a:solidFill>
                  <a:schemeClr val="accent3">
                    <a:lumMod val="75000"/>
                  </a:schemeClr>
                </a:solidFill>
                <a:effectLst/>
                <a:latin typeface="Times New Roman"/>
                <a:cs typeface="Times New Roman"/>
              </a:rPr>
              <a:t> </a:t>
            </a:r>
            <a:r>
              <a:rPr lang="en-GB" sz="1800" b="0" dirty="0" smtClean="0">
                <a:solidFill>
                  <a:schemeClr val="accent3">
                    <a:lumMod val="75000"/>
                  </a:schemeClr>
                </a:solidFill>
                <a:effectLst/>
                <a:latin typeface="Times New Roman"/>
                <a:cs typeface="Times New Roman"/>
              </a:rPr>
              <a:t>with</a:t>
            </a:r>
            <a:r>
              <a:rPr lang="en-US" sz="1800" b="0" dirty="0" smtClean="0">
                <a:solidFill>
                  <a:schemeClr val="accent3">
                    <a:lumMod val="75000"/>
                  </a:schemeClr>
                </a:solidFill>
                <a:effectLst/>
                <a:latin typeface="Times New Roman"/>
                <a:cs typeface="Times New Roman"/>
              </a:rPr>
              <a:t> </a:t>
            </a:r>
            <a:r>
              <a:rPr lang="en-US" sz="1800" b="0" dirty="0">
                <a:solidFill>
                  <a:schemeClr val="accent3">
                    <a:lumMod val="75000"/>
                  </a:schemeClr>
                </a:solidFill>
                <a:effectLst/>
                <a:latin typeface="Times New Roman"/>
                <a:cs typeface="Times New Roman"/>
              </a:rPr>
              <a:t>quality land and planting crops of grass and trees typical of this area.</a:t>
            </a:r>
            <a:br>
              <a:rPr lang="en-US" sz="1800" b="0" dirty="0">
                <a:solidFill>
                  <a:schemeClr val="accent3">
                    <a:lumMod val="75000"/>
                  </a:schemeClr>
                </a:solidFill>
                <a:effectLst/>
                <a:latin typeface="Times New Roman"/>
                <a:cs typeface="Times New Roman"/>
              </a:rPr>
            </a:br>
            <a:r>
              <a:rPr lang="en-US" sz="1800" b="0" dirty="0">
                <a:solidFill>
                  <a:schemeClr val="accent3">
                    <a:lumMod val="75000"/>
                  </a:schemeClr>
                </a:solidFill>
                <a:effectLst/>
                <a:latin typeface="Bookman Old Style" pitchFamily="18" charset="0"/>
              </a:rPr>
              <a:t> </a:t>
            </a:r>
            <a:endParaRPr lang="sl-SI" sz="1800" b="0" dirty="0">
              <a:solidFill>
                <a:schemeClr val="accent3">
                  <a:lumMod val="75000"/>
                </a:schemeClr>
              </a:solidFill>
              <a:effectLst/>
              <a:latin typeface="Bookman Old Style" pitchFamily="18" charset="0"/>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2506663"/>
            <a:ext cx="4038600" cy="3028950"/>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492896"/>
            <a:ext cx="4038600" cy="3024336"/>
          </a:xfrm>
        </p:spPr>
      </p:pic>
    </p:spTree>
    <p:extLst>
      <p:ext uri="{BB962C8B-B14F-4D97-AF65-F5344CB8AC3E}">
        <p14:creationId xmlns:p14="http://schemas.microsoft.com/office/powerpoint/2010/main" val="410039657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67544" y="1844824"/>
            <a:ext cx="4038600" cy="3028950"/>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7084" y="1844824"/>
            <a:ext cx="4032448" cy="3024336"/>
          </a:xfrm>
        </p:spPr>
      </p:pic>
    </p:spTree>
    <p:extLst>
      <p:ext uri="{BB962C8B-B14F-4D97-AF65-F5344CB8AC3E}">
        <p14:creationId xmlns:p14="http://schemas.microsoft.com/office/powerpoint/2010/main" val="4167240880"/>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67544" y="1844824"/>
            <a:ext cx="4038600" cy="3028950"/>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7084" y="1844824"/>
            <a:ext cx="4032448" cy="3024336"/>
          </a:xfrm>
        </p:spPr>
      </p:pic>
    </p:spTree>
    <p:extLst>
      <p:ext uri="{BB962C8B-B14F-4D97-AF65-F5344CB8AC3E}">
        <p14:creationId xmlns:p14="http://schemas.microsoft.com/office/powerpoint/2010/main" val="111485916"/>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x-none" sz="18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a:cs typeface="Times New Roman"/>
              </a:rPr>
              <a:t>КОНАЧНИ РЕЗУЛТАТ РЕКУЛТИВАЦИЈЕ ОДЛАГАЛИШТА</a:t>
            </a:r>
            <a:r>
              <a:rPr lang="en-GB" sz="18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a:cs typeface="Times New Roman"/>
              </a:rPr>
              <a:t/>
            </a:r>
            <a:br>
              <a:rPr lang="en-GB" sz="18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a:cs typeface="Times New Roman"/>
              </a:rPr>
            </a:br>
            <a:r>
              <a:rPr lang="x-none" sz="18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a:cs typeface="Times New Roman"/>
              </a:rPr>
              <a:t/>
            </a:r>
            <a:br>
              <a:rPr lang="x-none" sz="18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a:cs typeface="Times New Roman"/>
              </a:rPr>
            </a:br>
            <a:r>
              <a:rPr lang="sl-SI" sz="18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a:cs typeface="Times New Roman"/>
              </a:rPr>
              <a:t>FINAL RESULTS RESTORATION</a:t>
            </a:r>
            <a:r>
              <a:rPr lang="x-none" sz="18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a:cs typeface="Times New Roman"/>
              </a:rPr>
              <a:t> </a:t>
            </a:r>
            <a:r>
              <a:rPr lang="en-GB" sz="18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a:cs typeface="Times New Roman"/>
              </a:rPr>
              <a:t> DISPOSAL SITE</a:t>
            </a:r>
            <a:endParaRPr lang="sl-SI" sz="18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a:cs typeface="Times New Roman"/>
            </a:endParaRPr>
          </a:p>
        </p:txBody>
      </p:sp>
      <p:sp>
        <p:nvSpPr>
          <p:cNvPr id="3" name="Text Placeholder 2"/>
          <p:cNvSpPr>
            <a:spLocks noGrp="1"/>
          </p:cNvSpPr>
          <p:nvPr>
            <p:ph type="body" idx="1"/>
          </p:nvPr>
        </p:nvSpPr>
        <p:spPr/>
        <p:txBody>
          <a:bodyPr/>
          <a:lstStyle/>
          <a:p>
            <a:pPr algn="ctr"/>
            <a:r>
              <a:rPr lang="en-GB" b="1" cap="none"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a:cs typeface="Times New Roman"/>
              </a:rPr>
              <a:t>Autumn of 2006.</a:t>
            </a:r>
            <a:endParaRPr lang="sl-SI" b="1" cap="none"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a:cs typeface="Times New Roman"/>
            </a:endParaRPr>
          </a:p>
        </p:txBody>
      </p:sp>
      <p:sp>
        <p:nvSpPr>
          <p:cNvPr id="4" name="Text Placeholder 3"/>
          <p:cNvSpPr>
            <a:spLocks noGrp="1"/>
          </p:cNvSpPr>
          <p:nvPr>
            <p:ph type="body" sz="half" idx="3"/>
          </p:nvPr>
        </p:nvSpPr>
        <p:spPr/>
        <p:txBody>
          <a:bodyPr/>
          <a:lstStyle/>
          <a:p>
            <a:pPr algn="ctr"/>
            <a:r>
              <a:rPr lang="en-GB" b="1" cap="none"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a:cs typeface="Times New Roman"/>
              </a:rPr>
              <a:t>May of 2014.</a:t>
            </a:r>
            <a:endParaRPr lang="sl-SI" b="1" cap="none"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a:cs typeface="Times New Roman"/>
            </a:endParaRPr>
          </a:p>
        </p:txBody>
      </p:sp>
      <p:pic>
        <p:nvPicPr>
          <p:cNvPr id="7" name="Content Placeholder 6"/>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457200" y="2780928"/>
            <a:ext cx="4040188" cy="2952327"/>
          </a:xfrm>
        </p:spPr>
      </p:pic>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97694" y="2780928"/>
            <a:ext cx="3936436" cy="2952327"/>
          </a:xfrm>
        </p:spPr>
      </p:pic>
    </p:spTree>
    <p:extLst>
      <p:ext uri="{BB962C8B-B14F-4D97-AF65-F5344CB8AC3E}">
        <p14:creationId xmlns:p14="http://schemas.microsoft.com/office/powerpoint/2010/main" val="1029065822"/>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a:cs typeface="Times New Roman"/>
              </a:rPr>
              <a:t>ТРОШКОВИ ОВОГ ПОДУХВАТА СУ ИЗНОСИЛИ</a:t>
            </a:r>
            <a:br>
              <a:rPr lang="en-US" sz="2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a:cs typeface="Times New Roman"/>
              </a:rPr>
            </a:br>
            <a:r>
              <a:rPr lang="en-US" sz="2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a:cs typeface="Times New Roman"/>
              </a:rPr>
              <a:t>1 860 000,00 ЕУР</a:t>
            </a:r>
            <a:br>
              <a:rPr lang="en-US" sz="2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a:cs typeface="Times New Roman"/>
              </a:rPr>
            </a:br>
            <a:r>
              <a:rPr lang="en-US" sz="2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a:cs typeface="Times New Roman"/>
              </a:rPr>
              <a:t>COST OF THIS PROJECT WAS</a:t>
            </a:r>
            <a:br>
              <a:rPr lang="en-US" sz="2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a:cs typeface="Times New Roman"/>
              </a:rPr>
            </a:br>
            <a:r>
              <a:rPr lang="en-US" sz="20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a:cs typeface="Times New Roman"/>
              </a:rPr>
              <a:t>1 860 000,00 EUR </a:t>
            </a:r>
            <a:endParaRPr lang="sl-SI" sz="2000" b="0" dirty="0">
              <a:solidFill>
                <a:schemeClr val="accent3">
                  <a:lumMod val="75000"/>
                </a:schemeClr>
              </a:solidFill>
              <a:latin typeface="Times New Roman"/>
              <a:cs typeface="Times New Roman"/>
            </a:endParaRPr>
          </a:p>
        </p:txBody>
      </p:sp>
      <p:sp>
        <p:nvSpPr>
          <p:cNvPr id="3" name="Text Placeholder 2"/>
          <p:cNvSpPr>
            <a:spLocks noGrp="1"/>
          </p:cNvSpPr>
          <p:nvPr>
            <p:ph type="body" idx="1"/>
          </p:nvPr>
        </p:nvSpPr>
        <p:spPr/>
        <p:txBody>
          <a:bodyPr>
            <a:normAutofit fontScale="92500" lnSpcReduction="20000"/>
          </a:bodyPr>
          <a:lstStyle/>
          <a:p>
            <a:pPr algn="ctr"/>
            <a:r>
              <a:rPr lang="sr-Cyrl-CS" b="1" cap="none"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a:cs typeface="Times New Roman"/>
              </a:rPr>
              <a:t>ПРИЈЕ</a:t>
            </a:r>
            <a:endParaRPr lang="en-GB" b="1" cap="none"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a:cs typeface="Times New Roman"/>
            </a:endParaRPr>
          </a:p>
          <a:p>
            <a:pPr algn="ctr"/>
            <a:r>
              <a:rPr lang="en-GB" b="1" cap="none"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a:cs typeface="Times New Roman"/>
              </a:rPr>
              <a:t>BEFORE</a:t>
            </a:r>
            <a:endParaRPr lang="sl-SI" b="1" cap="none"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a:cs typeface="Times New Roman"/>
            </a:endParaRPr>
          </a:p>
        </p:txBody>
      </p:sp>
      <p:sp>
        <p:nvSpPr>
          <p:cNvPr id="4" name="Text Placeholder 3"/>
          <p:cNvSpPr>
            <a:spLocks noGrp="1"/>
          </p:cNvSpPr>
          <p:nvPr>
            <p:ph type="body" sz="half" idx="3"/>
          </p:nvPr>
        </p:nvSpPr>
        <p:spPr/>
        <p:txBody>
          <a:bodyPr>
            <a:normAutofit fontScale="92500" lnSpcReduction="20000"/>
          </a:bodyPr>
          <a:lstStyle/>
          <a:p>
            <a:pPr algn="ctr"/>
            <a:r>
              <a:rPr lang="sr-Cyrl-CS" b="1" cap="none"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a:cs typeface="Times New Roman"/>
              </a:rPr>
              <a:t>САДА</a:t>
            </a:r>
            <a:endParaRPr lang="en-GB" b="1" cap="none"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a:cs typeface="Times New Roman"/>
            </a:endParaRPr>
          </a:p>
          <a:p>
            <a:pPr algn="ctr"/>
            <a:r>
              <a:rPr lang="en-GB" b="1" cap="none"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a:cs typeface="Times New Roman"/>
              </a:rPr>
              <a:t>NOW</a:t>
            </a:r>
            <a:endParaRPr lang="sl-SI" b="1" cap="none"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a:cs typeface="Times New Roman"/>
            </a:endParaRPr>
          </a:p>
        </p:txBody>
      </p:sp>
      <p:pic>
        <p:nvPicPr>
          <p:cNvPr id="9" name="Content Placeholder 8"/>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467544" y="2996952"/>
            <a:ext cx="4040188" cy="1981587"/>
          </a:xfrm>
        </p:spPr>
      </p:pic>
      <p:pic>
        <p:nvPicPr>
          <p:cNvPr id="10" name="Content Placeholder 9"/>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38619" y="3009268"/>
            <a:ext cx="4041775" cy="1957734"/>
          </a:xfrm>
        </p:spPr>
      </p:pic>
      <p:sp>
        <p:nvSpPr>
          <p:cNvPr id="5" name="TextBox 4"/>
          <p:cNvSpPr txBox="1"/>
          <p:nvPr/>
        </p:nvSpPr>
        <p:spPr>
          <a:xfrm>
            <a:off x="1475656" y="5301208"/>
            <a:ext cx="6192688" cy="1200329"/>
          </a:xfrm>
          <a:prstGeom prst="rect">
            <a:avLst/>
          </a:prstGeom>
          <a:noFill/>
        </p:spPr>
        <p:txBody>
          <a:bodyPr wrap="square" rtlCol="0">
            <a:spAutoFit/>
          </a:bodyPr>
          <a:lstStyle/>
          <a:p>
            <a:pPr algn="ctr"/>
            <a:r>
              <a:rPr lang="en-GB" i="1" dirty="0" smtClean="0">
                <a:latin typeface="+mj-lt"/>
              </a:rPr>
              <a:t>Created by Jelena Petric &amp; Aleksandar Petric</a:t>
            </a:r>
          </a:p>
          <a:p>
            <a:pPr algn="ctr"/>
            <a:r>
              <a:rPr lang="en-GB" i="1" dirty="0" smtClean="0">
                <a:latin typeface="+mj-lt"/>
              </a:rPr>
              <a:t>Lead and Zinc ore mine SASE</a:t>
            </a:r>
          </a:p>
          <a:p>
            <a:pPr algn="ctr"/>
            <a:r>
              <a:rPr lang="en-GB" i="1" dirty="0" smtClean="0">
                <a:latin typeface="+mj-lt"/>
              </a:rPr>
              <a:t>GROSS d.o.o. PJ Srebrenica</a:t>
            </a:r>
          </a:p>
          <a:p>
            <a:pPr algn="ctr"/>
            <a:r>
              <a:rPr lang="en-GB" i="1" dirty="0" smtClean="0">
                <a:latin typeface="+mj-lt"/>
              </a:rPr>
              <a:t>Republic of Srpska, BiH </a:t>
            </a:r>
            <a:endParaRPr lang="sl-SI" i="1" dirty="0">
              <a:latin typeface="+mj-lt"/>
            </a:endParaRPr>
          </a:p>
        </p:txBody>
      </p:sp>
    </p:spTree>
    <p:extLst>
      <p:ext uri="{BB962C8B-B14F-4D97-AF65-F5344CB8AC3E}">
        <p14:creationId xmlns:p14="http://schemas.microsoft.com/office/powerpoint/2010/main" val="3519975197"/>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48200" y="764704"/>
            <a:ext cx="4038600" cy="5361459"/>
          </a:xfrm>
        </p:spPr>
        <p:txBody>
          <a:bodyPr>
            <a:normAutofit/>
          </a:bodyPr>
          <a:lstStyle/>
          <a:p>
            <a:pPr marL="137160" indent="0" algn="just">
              <a:spcBef>
                <a:spcPts val="0"/>
              </a:spcBef>
              <a:buNone/>
            </a:pPr>
            <a:r>
              <a:rPr lang="en-US" sz="1800" dirty="0">
                <a:latin typeface="Times New Roman"/>
                <a:cs typeface="Times New Roman"/>
              </a:rPr>
              <a:t>Mining at the time of King Stefan Uros III of Decani </a:t>
            </a:r>
            <a:endParaRPr lang="en-US" sz="1800" dirty="0" smtClean="0">
              <a:latin typeface="Times New Roman"/>
              <a:cs typeface="Times New Roman"/>
            </a:endParaRPr>
          </a:p>
          <a:p>
            <a:pPr marL="137160" indent="0" algn="just">
              <a:spcBef>
                <a:spcPts val="0"/>
              </a:spcBef>
              <a:buNone/>
            </a:pPr>
            <a:r>
              <a:rPr lang="en-US" sz="1800" dirty="0" smtClean="0">
                <a:latin typeface="Times New Roman"/>
                <a:cs typeface="Times New Roman"/>
              </a:rPr>
              <a:t>(</a:t>
            </a:r>
            <a:r>
              <a:rPr lang="en-US" sz="1800" dirty="0">
                <a:latin typeface="Times New Roman"/>
                <a:cs typeface="Times New Roman"/>
              </a:rPr>
              <a:t>1321-1331) in the </a:t>
            </a:r>
            <a:endParaRPr lang="en-US" sz="1800" dirty="0" smtClean="0">
              <a:latin typeface="Times New Roman"/>
              <a:cs typeface="Times New Roman"/>
            </a:endParaRPr>
          </a:p>
          <a:p>
            <a:pPr marL="137160" indent="0" algn="just">
              <a:spcBef>
                <a:spcPts val="0"/>
              </a:spcBef>
              <a:buNone/>
            </a:pPr>
            <a:r>
              <a:rPr lang="en-US" sz="1800" dirty="0" smtClean="0">
                <a:latin typeface="Times New Roman"/>
                <a:cs typeface="Times New Roman"/>
              </a:rPr>
              <a:t>Serbian </a:t>
            </a:r>
            <a:r>
              <a:rPr lang="en-US" sz="1800" dirty="0">
                <a:latin typeface="Times New Roman"/>
                <a:cs typeface="Times New Roman"/>
              </a:rPr>
              <a:t>was  </a:t>
            </a:r>
            <a:endParaRPr lang="en-US" sz="1800" dirty="0" smtClean="0">
              <a:latin typeface="Times New Roman"/>
              <a:cs typeface="Times New Roman"/>
            </a:endParaRPr>
          </a:p>
          <a:p>
            <a:pPr marL="137160" indent="0" algn="just">
              <a:spcBef>
                <a:spcPts val="0"/>
              </a:spcBef>
              <a:buNone/>
            </a:pPr>
            <a:r>
              <a:rPr lang="en-US" sz="1800" dirty="0" smtClean="0">
                <a:latin typeface="Times New Roman"/>
                <a:cs typeface="Times New Roman"/>
              </a:rPr>
              <a:t>taken </a:t>
            </a:r>
            <a:r>
              <a:rPr lang="en-US" sz="1800" dirty="0">
                <a:latin typeface="Times New Roman"/>
                <a:cs typeface="Times New Roman"/>
              </a:rPr>
              <a:t>very seriously  </a:t>
            </a:r>
            <a:endParaRPr lang="en-US" sz="1800" dirty="0" smtClean="0">
              <a:latin typeface="Times New Roman"/>
              <a:cs typeface="Times New Roman"/>
            </a:endParaRPr>
          </a:p>
          <a:p>
            <a:pPr marL="137160" indent="0" algn="just">
              <a:spcBef>
                <a:spcPts val="0"/>
              </a:spcBef>
              <a:buNone/>
            </a:pPr>
            <a:r>
              <a:rPr lang="en-US" sz="1800" dirty="0" smtClean="0">
                <a:latin typeface="Times New Roman"/>
                <a:cs typeface="Times New Roman"/>
              </a:rPr>
              <a:t>in </a:t>
            </a:r>
            <a:r>
              <a:rPr lang="en-US" sz="1800" dirty="0">
                <a:latin typeface="Times New Roman"/>
                <a:cs typeface="Times New Roman"/>
              </a:rPr>
              <a:t>Srebrenica, and it became a professional  occupation which greatly influenced the development of this area.                                                                                                 At that time it was especially important the exploitation of silver coinage, which has played a very important role in maintaining power in the turbulent and complex relationships among the Serbian nobility. </a:t>
            </a:r>
            <a:endParaRPr lang="sl-SI" sz="1800" dirty="0">
              <a:latin typeface="Times New Roman"/>
              <a:cs typeface="Times New Roman"/>
            </a:endParaRPr>
          </a:p>
        </p:txBody>
      </p:sp>
      <p:sp>
        <p:nvSpPr>
          <p:cNvPr id="5" name="Content Placeholder 4"/>
          <p:cNvSpPr>
            <a:spLocks noGrp="1"/>
          </p:cNvSpPr>
          <p:nvPr>
            <p:ph sz="half" idx="1"/>
          </p:nvPr>
        </p:nvSpPr>
        <p:spPr>
          <a:xfrm>
            <a:off x="457200" y="764704"/>
            <a:ext cx="4038600" cy="5361459"/>
          </a:xfrm>
        </p:spPr>
        <p:txBody>
          <a:bodyPr>
            <a:normAutofit/>
          </a:bodyPr>
          <a:lstStyle/>
          <a:p>
            <a:pPr marL="137160" indent="0" algn="just">
              <a:spcBef>
                <a:spcPts val="0"/>
              </a:spcBef>
              <a:buNone/>
            </a:pPr>
            <a:r>
              <a:rPr lang="ru-RU" sz="1700" dirty="0">
                <a:latin typeface="Times New Roman"/>
                <a:cs typeface="Times New Roman"/>
              </a:rPr>
              <a:t>Рударсво у вријеме Краља Стефана Уроша III Дечанског </a:t>
            </a:r>
            <a:endParaRPr lang="ru-RU" sz="1700" dirty="0" smtClean="0">
              <a:latin typeface="Times New Roman"/>
              <a:cs typeface="Times New Roman"/>
            </a:endParaRPr>
          </a:p>
          <a:p>
            <a:pPr marL="137160" indent="0" algn="just">
              <a:spcBef>
                <a:spcPts val="0"/>
              </a:spcBef>
              <a:buNone/>
            </a:pPr>
            <a:r>
              <a:rPr lang="ru-RU" sz="1800" dirty="0" smtClean="0">
                <a:latin typeface="Times New Roman"/>
                <a:cs typeface="Times New Roman"/>
              </a:rPr>
              <a:t>( </a:t>
            </a:r>
            <a:r>
              <a:rPr lang="ru-RU" sz="1800" dirty="0">
                <a:latin typeface="Times New Roman"/>
                <a:cs typeface="Times New Roman"/>
              </a:rPr>
              <a:t>1321-1331 ) у српским </a:t>
            </a:r>
            <a:endParaRPr lang="ru-RU" sz="1800" dirty="0" smtClean="0">
              <a:latin typeface="Times New Roman"/>
              <a:cs typeface="Times New Roman"/>
            </a:endParaRPr>
          </a:p>
          <a:p>
            <a:pPr marL="137160" indent="0" algn="just">
              <a:spcBef>
                <a:spcPts val="0"/>
              </a:spcBef>
              <a:buNone/>
            </a:pPr>
            <a:r>
              <a:rPr lang="ru-RU" sz="1800" dirty="0" smtClean="0">
                <a:latin typeface="Times New Roman"/>
                <a:cs typeface="Times New Roman"/>
              </a:rPr>
              <a:t>земљама </a:t>
            </a:r>
            <a:r>
              <a:rPr lang="ru-RU" sz="1800" dirty="0">
                <a:latin typeface="Times New Roman"/>
                <a:cs typeface="Times New Roman"/>
              </a:rPr>
              <a:t>поприма </a:t>
            </a:r>
            <a:r>
              <a:rPr lang="ru-RU" sz="1800" dirty="0" smtClean="0">
                <a:latin typeface="Times New Roman"/>
                <a:cs typeface="Times New Roman"/>
              </a:rPr>
              <a:t>крај-</a:t>
            </a:r>
          </a:p>
          <a:p>
            <a:pPr marL="137160" indent="0" algn="just">
              <a:spcBef>
                <a:spcPts val="0"/>
              </a:spcBef>
              <a:buNone/>
            </a:pPr>
            <a:r>
              <a:rPr lang="ru-RU" sz="1800" dirty="0" smtClean="0">
                <a:latin typeface="Times New Roman"/>
                <a:cs typeface="Times New Roman"/>
              </a:rPr>
              <a:t>ње озбиљан </a:t>
            </a:r>
            <a:r>
              <a:rPr lang="ru-RU" sz="1800" dirty="0">
                <a:latin typeface="Times New Roman"/>
                <a:cs typeface="Times New Roman"/>
              </a:rPr>
              <a:t>карактер </a:t>
            </a:r>
            <a:r>
              <a:rPr lang="ru-RU" sz="1800" dirty="0" smtClean="0">
                <a:latin typeface="Times New Roman"/>
                <a:cs typeface="Times New Roman"/>
              </a:rPr>
              <a:t>те</a:t>
            </a:r>
          </a:p>
          <a:p>
            <a:pPr marL="137160" indent="0" algn="just">
              <a:spcBef>
                <a:spcPts val="0"/>
              </a:spcBef>
              <a:buNone/>
            </a:pPr>
            <a:r>
              <a:rPr lang="ru-RU" sz="1800" dirty="0" smtClean="0">
                <a:latin typeface="Times New Roman"/>
                <a:cs typeface="Times New Roman"/>
              </a:rPr>
              <a:t>је у </a:t>
            </a:r>
            <a:r>
              <a:rPr lang="ru-RU" sz="1800" dirty="0">
                <a:latin typeface="Times New Roman"/>
                <a:cs typeface="Times New Roman"/>
              </a:rPr>
              <a:t>том приоду </a:t>
            </a:r>
            <a:r>
              <a:rPr lang="ru-RU" sz="1800" dirty="0" smtClean="0">
                <a:latin typeface="Times New Roman"/>
                <a:cs typeface="Times New Roman"/>
              </a:rPr>
              <a:t>рударење </a:t>
            </a:r>
            <a:r>
              <a:rPr lang="ru-RU" sz="1800" dirty="0">
                <a:latin typeface="Times New Roman"/>
                <a:cs typeface="Times New Roman"/>
              </a:rPr>
              <a:t>у Сребреници </a:t>
            </a:r>
            <a:r>
              <a:rPr lang="ru-RU" sz="1800" dirty="0" smtClean="0">
                <a:latin typeface="Times New Roman"/>
                <a:cs typeface="Times New Roman"/>
              </a:rPr>
              <a:t>постало професионално занимање што </a:t>
            </a:r>
            <a:r>
              <a:rPr lang="ru-RU" sz="1800" dirty="0">
                <a:latin typeface="Times New Roman"/>
                <a:cs typeface="Times New Roman"/>
              </a:rPr>
              <a:t>је </a:t>
            </a:r>
            <a:r>
              <a:rPr lang="ru-RU" sz="1800" dirty="0" smtClean="0">
                <a:latin typeface="Times New Roman"/>
                <a:cs typeface="Times New Roman"/>
              </a:rPr>
              <a:t>значајно </a:t>
            </a:r>
            <a:r>
              <a:rPr lang="ru-RU" sz="1800" dirty="0">
                <a:latin typeface="Times New Roman"/>
                <a:cs typeface="Times New Roman"/>
              </a:rPr>
              <a:t>утицало на развој овог краја. У то вријеме нарочито је било </a:t>
            </a:r>
            <a:r>
              <a:rPr lang="ru-RU" sz="1800" dirty="0" smtClean="0">
                <a:latin typeface="Times New Roman"/>
                <a:cs typeface="Times New Roman"/>
              </a:rPr>
              <a:t>важно </a:t>
            </a:r>
            <a:r>
              <a:rPr lang="ru-RU" sz="1800" dirty="0">
                <a:latin typeface="Times New Roman"/>
                <a:cs typeface="Times New Roman"/>
              </a:rPr>
              <a:t>експлоатисање сребра ради ковања новца који је играо веома </a:t>
            </a:r>
            <a:r>
              <a:rPr lang="ru-RU" sz="1800" dirty="0" smtClean="0">
                <a:latin typeface="Times New Roman"/>
                <a:cs typeface="Times New Roman"/>
              </a:rPr>
              <a:t>важну </a:t>
            </a:r>
            <a:r>
              <a:rPr lang="ru-RU" sz="1800" dirty="0">
                <a:latin typeface="Times New Roman"/>
                <a:cs typeface="Times New Roman"/>
              </a:rPr>
              <a:t>улогу за одржање власт у узбурканим и сложеним односима </a:t>
            </a:r>
            <a:r>
              <a:rPr lang="ru-RU" sz="1800" dirty="0" smtClean="0">
                <a:latin typeface="Times New Roman"/>
                <a:cs typeface="Times New Roman"/>
              </a:rPr>
              <a:t>међу </a:t>
            </a:r>
            <a:r>
              <a:rPr lang="ru-RU" sz="1800" dirty="0">
                <a:latin typeface="Times New Roman"/>
                <a:cs typeface="Times New Roman"/>
              </a:rPr>
              <a:t>српским племством.</a:t>
            </a:r>
          </a:p>
          <a:p>
            <a:pPr marL="137160" indent="0">
              <a:buNone/>
            </a:pPr>
            <a:endParaRPr lang="sl-SI" sz="1800" dirty="0">
              <a:latin typeface="+mj-lt"/>
            </a:endParaRPr>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88" y="1196752"/>
            <a:ext cx="733425" cy="101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8344" y="1196752"/>
            <a:ext cx="738187"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7248861"/>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692696"/>
            <a:ext cx="4038600" cy="5433467"/>
          </a:xfrm>
        </p:spPr>
        <p:txBody>
          <a:bodyPr>
            <a:noAutofit/>
          </a:bodyPr>
          <a:lstStyle/>
          <a:p>
            <a:pPr marL="137160" indent="0" algn="just">
              <a:buNone/>
            </a:pPr>
            <a:r>
              <a:rPr lang="ru-RU" sz="1800" dirty="0">
                <a:latin typeface="Times New Roman"/>
                <a:cs typeface="Times New Roman"/>
              </a:rPr>
              <a:t>Рударсво је такође имало своје свијетле тренутке и у даљем току историје са доласком на власт  Стефана  Ураша  IV  </a:t>
            </a:r>
            <a:endParaRPr lang="en-US" sz="1800" dirty="0" smtClean="0">
              <a:latin typeface="Times New Roman"/>
              <a:cs typeface="Times New Roman"/>
            </a:endParaRPr>
          </a:p>
          <a:p>
            <a:pPr marL="137160" indent="0" algn="just">
              <a:buNone/>
            </a:pPr>
            <a:r>
              <a:rPr lang="ru-RU" sz="1800" dirty="0" smtClean="0">
                <a:latin typeface="Times New Roman"/>
                <a:cs typeface="Times New Roman"/>
              </a:rPr>
              <a:t>Немањића</a:t>
            </a:r>
            <a:r>
              <a:rPr lang="ru-RU" sz="1800" dirty="0">
                <a:latin typeface="Times New Roman"/>
                <a:cs typeface="Times New Roman"/>
              </a:rPr>
              <a:t>,  познатог </a:t>
            </a:r>
            <a:endParaRPr lang="ru-RU" sz="1800" dirty="0" smtClean="0">
              <a:latin typeface="Times New Roman"/>
              <a:cs typeface="Times New Roman"/>
            </a:endParaRPr>
          </a:p>
          <a:p>
            <a:pPr marL="137160" indent="0" algn="just">
              <a:buNone/>
            </a:pPr>
            <a:r>
              <a:rPr lang="ru-RU" sz="1800" dirty="0" smtClean="0">
                <a:latin typeface="Times New Roman"/>
                <a:cs typeface="Times New Roman"/>
              </a:rPr>
              <a:t>као Душан </a:t>
            </a:r>
            <a:r>
              <a:rPr lang="ru-RU" sz="1800" dirty="0">
                <a:latin typeface="Times New Roman"/>
                <a:cs typeface="Times New Roman"/>
              </a:rPr>
              <a:t>Силни </a:t>
            </a:r>
            <a:endParaRPr lang="ru-RU" sz="1800" dirty="0" smtClean="0">
              <a:latin typeface="Times New Roman"/>
              <a:cs typeface="Times New Roman"/>
            </a:endParaRPr>
          </a:p>
          <a:p>
            <a:pPr marL="137160" indent="0" algn="just">
              <a:buNone/>
            </a:pPr>
            <a:r>
              <a:rPr lang="ru-RU" sz="1800" dirty="0" smtClean="0">
                <a:latin typeface="Times New Roman"/>
                <a:cs typeface="Times New Roman"/>
              </a:rPr>
              <a:t>(</a:t>
            </a:r>
            <a:r>
              <a:rPr lang="ru-RU" sz="1800" dirty="0">
                <a:latin typeface="Times New Roman"/>
                <a:cs typeface="Times New Roman"/>
              </a:rPr>
              <a:t>рођ. око 1308 -</a:t>
            </a:r>
            <a:r>
              <a:rPr lang="ru-RU" sz="1800" dirty="0" smtClean="0">
                <a:latin typeface="Times New Roman"/>
                <a:cs typeface="Times New Roman"/>
              </a:rPr>
              <a:t>1355).</a:t>
            </a:r>
          </a:p>
          <a:p>
            <a:pPr marL="137160" indent="0" algn="just">
              <a:buNone/>
            </a:pPr>
            <a:r>
              <a:rPr lang="ru-RU" sz="1800" dirty="0" smtClean="0">
                <a:latin typeface="Times New Roman"/>
                <a:cs typeface="Times New Roman"/>
              </a:rPr>
              <a:t>Он </a:t>
            </a:r>
            <a:r>
              <a:rPr lang="ru-RU" sz="1800" dirty="0">
                <a:latin typeface="Times New Roman"/>
                <a:cs typeface="Times New Roman"/>
              </a:rPr>
              <a:t>је био српски </a:t>
            </a:r>
            <a:r>
              <a:rPr lang="ru-RU" sz="1800" dirty="0" smtClean="0">
                <a:latin typeface="Times New Roman"/>
                <a:cs typeface="Times New Roman"/>
              </a:rPr>
              <a:t>средњовјековни </a:t>
            </a:r>
            <a:r>
              <a:rPr lang="ru-RU" sz="1800" dirty="0">
                <a:latin typeface="Times New Roman"/>
                <a:cs typeface="Times New Roman"/>
              </a:rPr>
              <a:t>краљ у периоду 1331 до 1345 и први Српски цар у </a:t>
            </a:r>
            <a:r>
              <a:rPr lang="ru-RU" sz="1800" dirty="0" smtClean="0">
                <a:latin typeface="Times New Roman"/>
                <a:cs typeface="Times New Roman"/>
              </a:rPr>
              <a:t>периоду од </a:t>
            </a:r>
            <a:r>
              <a:rPr lang="ru-RU" sz="1800" dirty="0">
                <a:latin typeface="Times New Roman"/>
                <a:cs typeface="Times New Roman"/>
              </a:rPr>
              <a:t>1346 до 1355. </a:t>
            </a:r>
            <a:endParaRPr lang="en-US" sz="1800" dirty="0" smtClean="0">
              <a:latin typeface="Times New Roman"/>
              <a:cs typeface="Times New Roman"/>
            </a:endParaRPr>
          </a:p>
          <a:p>
            <a:pPr marL="137160" indent="0" algn="just">
              <a:spcBef>
                <a:spcPts val="0"/>
              </a:spcBef>
              <a:buNone/>
            </a:pPr>
            <a:endParaRPr lang="en-US" sz="1800" dirty="0" smtClean="0">
              <a:latin typeface="Times New Roman"/>
              <a:cs typeface="Times New Roman"/>
            </a:endParaRPr>
          </a:p>
          <a:p>
            <a:pPr marL="137160" indent="0" algn="just">
              <a:spcBef>
                <a:spcPts val="0"/>
              </a:spcBef>
              <a:buNone/>
            </a:pPr>
            <a:r>
              <a:rPr lang="ru-RU" sz="1800" dirty="0" smtClean="0">
                <a:latin typeface="Times New Roman"/>
                <a:cs typeface="Times New Roman"/>
              </a:rPr>
              <a:t>Тај </a:t>
            </a:r>
            <a:r>
              <a:rPr lang="ru-RU" sz="1800" dirty="0">
                <a:latin typeface="Times New Roman"/>
                <a:cs typeface="Times New Roman"/>
              </a:rPr>
              <a:t>период биљежи велику и сложену </a:t>
            </a:r>
            <a:r>
              <a:rPr lang="ru-RU" sz="1800" dirty="0" smtClean="0">
                <a:latin typeface="Times New Roman"/>
                <a:cs typeface="Times New Roman"/>
              </a:rPr>
              <a:t>државно</a:t>
            </a:r>
            <a:r>
              <a:rPr lang="en-US" sz="1800" dirty="0">
                <a:latin typeface="Times New Roman"/>
                <a:cs typeface="Times New Roman"/>
              </a:rPr>
              <a:t> </a:t>
            </a:r>
            <a:r>
              <a:rPr lang="ru-RU" sz="1800" dirty="0" smtClean="0">
                <a:latin typeface="Times New Roman"/>
                <a:cs typeface="Times New Roman"/>
              </a:rPr>
              <a:t>организациону структуру </a:t>
            </a:r>
            <a:r>
              <a:rPr lang="ru-RU" sz="1800" dirty="0">
                <a:latin typeface="Times New Roman"/>
                <a:cs typeface="Times New Roman"/>
              </a:rPr>
              <a:t>Српске царевине која је </a:t>
            </a:r>
            <a:r>
              <a:rPr lang="ru-RU" sz="1800" dirty="0" smtClean="0">
                <a:latin typeface="Times New Roman"/>
                <a:cs typeface="Times New Roman"/>
              </a:rPr>
              <a:t>недвосми-слено </a:t>
            </a:r>
            <a:r>
              <a:rPr lang="ru-RU" sz="1800" dirty="0">
                <a:latin typeface="Times New Roman"/>
                <a:cs typeface="Times New Roman"/>
              </a:rPr>
              <a:t>као таква морала да има за то вријеме уређене финасије. </a:t>
            </a:r>
            <a:endParaRPr lang="sl-SI" sz="1800" dirty="0">
              <a:latin typeface="Times New Roman"/>
              <a:cs typeface="Times New Roman"/>
            </a:endParaRPr>
          </a:p>
        </p:txBody>
      </p:sp>
      <p:sp>
        <p:nvSpPr>
          <p:cNvPr id="4" name="Content Placeholder 3"/>
          <p:cNvSpPr>
            <a:spLocks noGrp="1"/>
          </p:cNvSpPr>
          <p:nvPr>
            <p:ph sz="half" idx="2"/>
          </p:nvPr>
        </p:nvSpPr>
        <p:spPr>
          <a:xfrm>
            <a:off x="4648200" y="692696"/>
            <a:ext cx="4038600" cy="5433467"/>
          </a:xfrm>
        </p:spPr>
        <p:txBody>
          <a:bodyPr>
            <a:normAutofit/>
          </a:bodyPr>
          <a:lstStyle/>
          <a:p>
            <a:pPr marL="137160" indent="0" algn="just">
              <a:buNone/>
            </a:pPr>
            <a:r>
              <a:rPr lang="en-US" sz="1800" dirty="0">
                <a:latin typeface="Times New Roman"/>
                <a:cs typeface="Times New Roman"/>
              </a:rPr>
              <a:t>Mining has also had its bright moments, and in the further course of history with the arrival of </a:t>
            </a:r>
            <a:endParaRPr lang="en-US" sz="1800" dirty="0" smtClean="0">
              <a:latin typeface="Times New Roman"/>
              <a:cs typeface="Times New Roman"/>
            </a:endParaRPr>
          </a:p>
          <a:p>
            <a:pPr marL="137160" indent="0" algn="just">
              <a:buNone/>
            </a:pPr>
            <a:r>
              <a:rPr lang="en-US" sz="1800" dirty="0" smtClean="0">
                <a:latin typeface="Times New Roman"/>
                <a:cs typeface="Times New Roman"/>
              </a:rPr>
              <a:t>Stefan  Uros  IV </a:t>
            </a:r>
          </a:p>
          <a:p>
            <a:pPr marL="137160" indent="0">
              <a:buNone/>
            </a:pPr>
            <a:r>
              <a:rPr lang="en-US" sz="1800" dirty="0" smtClean="0">
                <a:latin typeface="Times New Roman"/>
                <a:cs typeface="Times New Roman"/>
              </a:rPr>
              <a:t>Nemanjica  known as </a:t>
            </a:r>
          </a:p>
          <a:p>
            <a:pPr marL="137160" indent="0">
              <a:buNone/>
            </a:pPr>
            <a:r>
              <a:rPr lang="en-US" sz="1800" dirty="0" smtClean="0">
                <a:latin typeface="Times New Roman"/>
                <a:cs typeface="Times New Roman"/>
              </a:rPr>
              <a:t>the Dušan </a:t>
            </a:r>
            <a:r>
              <a:rPr lang="en-US" sz="1800" dirty="0">
                <a:latin typeface="Times New Roman"/>
                <a:cs typeface="Times New Roman"/>
              </a:rPr>
              <a:t>the </a:t>
            </a:r>
            <a:r>
              <a:rPr lang="en-US" sz="1800" dirty="0" smtClean="0">
                <a:latin typeface="Times New Roman"/>
                <a:cs typeface="Times New Roman"/>
              </a:rPr>
              <a:t>Mighty </a:t>
            </a:r>
          </a:p>
          <a:p>
            <a:pPr marL="137160" indent="0" algn="just">
              <a:buNone/>
            </a:pPr>
            <a:r>
              <a:rPr lang="en-US" sz="1800" dirty="0" smtClean="0">
                <a:latin typeface="Times New Roman"/>
                <a:cs typeface="Times New Roman"/>
              </a:rPr>
              <a:t>(</a:t>
            </a:r>
            <a:r>
              <a:rPr lang="en-US" sz="1800" dirty="0">
                <a:latin typeface="Times New Roman"/>
                <a:cs typeface="Times New Roman"/>
              </a:rPr>
              <a:t>born around </a:t>
            </a:r>
            <a:r>
              <a:rPr lang="en-US" sz="1800" dirty="0" smtClean="0">
                <a:latin typeface="Times New Roman"/>
                <a:cs typeface="Times New Roman"/>
              </a:rPr>
              <a:t>1308-1355</a:t>
            </a:r>
            <a:r>
              <a:rPr lang="en-US" sz="1800" dirty="0">
                <a:latin typeface="Times New Roman"/>
                <a:cs typeface="Times New Roman"/>
              </a:rPr>
              <a:t>). </a:t>
            </a:r>
            <a:endParaRPr lang="en-US" sz="1800" dirty="0" smtClean="0">
              <a:latin typeface="Times New Roman"/>
              <a:cs typeface="Times New Roman"/>
            </a:endParaRPr>
          </a:p>
          <a:p>
            <a:pPr marL="137160" indent="0" algn="just">
              <a:spcBef>
                <a:spcPts val="0"/>
              </a:spcBef>
              <a:buNone/>
            </a:pPr>
            <a:r>
              <a:rPr lang="en-US" sz="1800" dirty="0" smtClean="0">
                <a:latin typeface="Times New Roman"/>
                <a:cs typeface="Times New Roman"/>
              </a:rPr>
              <a:t>He </a:t>
            </a:r>
            <a:r>
              <a:rPr lang="en-US" sz="1800" dirty="0">
                <a:latin typeface="Times New Roman"/>
                <a:cs typeface="Times New Roman"/>
              </a:rPr>
              <a:t>was a Serbian medieval-King  in the period  from 1331st  -1345th  and the first Serbian king in the </a:t>
            </a:r>
            <a:r>
              <a:rPr lang="en-US" sz="1800" dirty="0" smtClean="0">
                <a:latin typeface="Times New Roman"/>
                <a:cs typeface="Times New Roman"/>
              </a:rPr>
              <a:t>period from</a:t>
            </a:r>
          </a:p>
          <a:p>
            <a:pPr marL="137160" indent="0" algn="just">
              <a:spcBef>
                <a:spcPts val="0"/>
              </a:spcBef>
              <a:buNone/>
            </a:pPr>
            <a:r>
              <a:rPr lang="en-US" sz="1800" dirty="0" smtClean="0">
                <a:latin typeface="Times New Roman"/>
                <a:cs typeface="Times New Roman"/>
              </a:rPr>
              <a:t>1346th  </a:t>
            </a:r>
            <a:r>
              <a:rPr lang="en-US" sz="1800" dirty="0">
                <a:latin typeface="Times New Roman"/>
                <a:cs typeface="Times New Roman"/>
              </a:rPr>
              <a:t>- 1355th </a:t>
            </a:r>
            <a:r>
              <a:rPr lang="en-US" sz="1800" dirty="0" smtClean="0">
                <a:latin typeface="Times New Roman"/>
                <a:cs typeface="Times New Roman"/>
              </a:rPr>
              <a:t>.</a:t>
            </a:r>
          </a:p>
          <a:p>
            <a:pPr marL="137160" indent="0" algn="just">
              <a:spcBef>
                <a:spcPts val="0"/>
              </a:spcBef>
              <a:buNone/>
            </a:pPr>
            <a:endParaRPr lang="en-US" sz="1800" dirty="0" smtClean="0">
              <a:latin typeface="Times New Roman"/>
              <a:cs typeface="Times New Roman"/>
            </a:endParaRPr>
          </a:p>
          <a:p>
            <a:pPr marL="137160" indent="0" algn="just">
              <a:spcBef>
                <a:spcPts val="0"/>
              </a:spcBef>
              <a:buNone/>
            </a:pPr>
            <a:r>
              <a:rPr lang="en-US" sz="1800" dirty="0" smtClean="0">
                <a:latin typeface="Times New Roman"/>
                <a:cs typeface="Times New Roman"/>
              </a:rPr>
              <a:t>This period captures a large and complex organizational  structure of the Serbian empire, which had arranged finances. </a:t>
            </a:r>
            <a:endParaRPr lang="sl-SI" sz="1800" dirty="0">
              <a:latin typeface="Times New Roman"/>
              <a:cs typeface="Times New Roman"/>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1844824"/>
            <a:ext cx="923925"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336" y="1844824"/>
            <a:ext cx="927100"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5428799"/>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692696"/>
            <a:ext cx="4038600" cy="5433467"/>
          </a:xfrm>
        </p:spPr>
        <p:txBody>
          <a:bodyPr>
            <a:normAutofit/>
          </a:bodyPr>
          <a:lstStyle/>
          <a:p>
            <a:pPr marL="137160" indent="0" algn="just">
              <a:buNone/>
            </a:pPr>
            <a:r>
              <a:rPr lang="ru-RU" sz="1800" dirty="0">
                <a:latin typeface="Times New Roman"/>
                <a:cs typeface="Times New Roman"/>
              </a:rPr>
              <a:t>Оне су поред повољног географског положаја Српске царевине за трговину свакако биле оснажене и добијањем метала, нарочито сребра из рудника Сасе, Рудник код Горњег Милановца, косовских рудника као и рудника у Македонији и широм Душановог царства. </a:t>
            </a:r>
            <a:endParaRPr lang="en-US" sz="1800" dirty="0" smtClean="0">
              <a:latin typeface="Times New Roman"/>
              <a:cs typeface="Times New Roman"/>
            </a:endParaRPr>
          </a:p>
          <a:p>
            <a:pPr marL="137160" indent="0" algn="just">
              <a:buNone/>
            </a:pPr>
            <a:endParaRPr lang="ru-RU" sz="1800" dirty="0">
              <a:latin typeface="Times New Roman"/>
              <a:cs typeface="Times New Roman"/>
            </a:endParaRPr>
          </a:p>
          <a:p>
            <a:pPr marL="137160" indent="0" algn="just">
              <a:buNone/>
            </a:pPr>
            <a:r>
              <a:rPr lang="ru-RU" sz="1800" dirty="0">
                <a:latin typeface="Times New Roman"/>
                <a:cs typeface="Times New Roman"/>
              </a:rPr>
              <a:t>Будући да су се Словени у средњем вијеку </a:t>
            </a:r>
            <a:r>
              <a:rPr lang="ru-RU" sz="1800" dirty="0" smtClean="0">
                <a:latin typeface="Times New Roman"/>
                <a:cs typeface="Times New Roman"/>
              </a:rPr>
              <a:t>(</a:t>
            </a:r>
            <a:r>
              <a:rPr lang="ru-RU" sz="1800" dirty="0">
                <a:latin typeface="Times New Roman"/>
                <a:cs typeface="Times New Roman"/>
              </a:rPr>
              <a:t>VIII i IX вијек-</a:t>
            </a:r>
            <a:r>
              <a:rPr lang="ru-RU" sz="1800" dirty="0" smtClean="0">
                <a:latin typeface="Times New Roman"/>
                <a:cs typeface="Times New Roman"/>
              </a:rPr>
              <a:t>Чеси</a:t>
            </a:r>
            <a:r>
              <a:rPr lang="en-US" sz="1800" dirty="0" smtClean="0">
                <a:latin typeface="Times New Roman"/>
                <a:cs typeface="Times New Roman"/>
              </a:rPr>
              <a:t> </a:t>
            </a:r>
            <a:r>
              <a:rPr lang="sr-Cyrl-CS" sz="1800" dirty="0" smtClean="0">
                <a:latin typeface="Times New Roman"/>
                <a:cs typeface="Times New Roman"/>
              </a:rPr>
              <a:t>и Пољаци</a:t>
            </a:r>
            <a:r>
              <a:rPr lang="ru-RU" sz="1800" dirty="0" smtClean="0">
                <a:latin typeface="Times New Roman"/>
                <a:cs typeface="Times New Roman"/>
              </a:rPr>
              <a:t>) први </a:t>
            </a:r>
            <a:r>
              <a:rPr lang="ru-RU" sz="1800" dirty="0">
                <a:latin typeface="Times New Roman"/>
                <a:cs typeface="Times New Roman"/>
              </a:rPr>
              <a:t>почели бавити рударством сјеверно њемачка племена Саксонаца су учећи од њих досегли висок ниво знања и техника у рударењу.</a:t>
            </a:r>
          </a:p>
          <a:p>
            <a:endParaRPr lang="sl-SI" sz="1800" dirty="0">
              <a:latin typeface="+mj-lt"/>
            </a:endParaRPr>
          </a:p>
        </p:txBody>
      </p:sp>
      <p:sp>
        <p:nvSpPr>
          <p:cNvPr id="4" name="Content Placeholder 3"/>
          <p:cNvSpPr>
            <a:spLocks noGrp="1"/>
          </p:cNvSpPr>
          <p:nvPr>
            <p:ph sz="half" idx="2"/>
          </p:nvPr>
        </p:nvSpPr>
        <p:spPr>
          <a:xfrm>
            <a:off x="4648200" y="692696"/>
            <a:ext cx="4038600" cy="5433467"/>
          </a:xfrm>
        </p:spPr>
        <p:txBody>
          <a:bodyPr>
            <a:normAutofit/>
          </a:bodyPr>
          <a:lstStyle/>
          <a:p>
            <a:pPr marL="137160" indent="0" algn="just">
              <a:buNone/>
            </a:pPr>
            <a:r>
              <a:rPr lang="en-US" sz="1800" dirty="0">
                <a:latin typeface="Times New Roman"/>
                <a:cs typeface="Times New Roman"/>
              </a:rPr>
              <a:t>In addition to the favorable geographical position of the Serbian Empire of </a:t>
            </a:r>
            <a:r>
              <a:rPr lang="en-US" sz="1800" dirty="0" smtClean="0">
                <a:latin typeface="Times New Roman"/>
                <a:cs typeface="Times New Roman"/>
              </a:rPr>
              <a:t>Trade, </a:t>
            </a:r>
            <a:r>
              <a:rPr lang="en-US" sz="1800" dirty="0">
                <a:latin typeface="Times New Roman"/>
                <a:cs typeface="Times New Roman"/>
              </a:rPr>
              <a:t>they were  certainly empowered  with getting metals, especially silver from the mines ,,Sase’</a:t>
            </a:r>
            <a:r>
              <a:rPr lang="en-US" sz="1800" dirty="0" smtClean="0">
                <a:latin typeface="Times New Roman"/>
                <a:cs typeface="Times New Roman"/>
              </a:rPr>
              <a:t>’, </a:t>
            </a:r>
            <a:r>
              <a:rPr lang="en-US" sz="1800" dirty="0">
                <a:latin typeface="Times New Roman"/>
                <a:cs typeface="Times New Roman"/>
              </a:rPr>
              <a:t>mine near Gornji Milanovac, Kosovo and coal mines in Macedonia and throughout Dusan's empire.</a:t>
            </a:r>
          </a:p>
          <a:p>
            <a:pPr marL="137160" indent="0" algn="just">
              <a:buNone/>
            </a:pPr>
            <a:endParaRPr lang="en-US" sz="1800" dirty="0" smtClean="0">
              <a:latin typeface="Times New Roman"/>
              <a:cs typeface="Times New Roman"/>
            </a:endParaRPr>
          </a:p>
          <a:p>
            <a:pPr marL="137160" indent="0" algn="just">
              <a:buNone/>
            </a:pPr>
            <a:r>
              <a:rPr lang="en-US" sz="1800" dirty="0" smtClean="0">
                <a:latin typeface="Times New Roman"/>
                <a:cs typeface="Times New Roman"/>
              </a:rPr>
              <a:t>Since </a:t>
            </a:r>
            <a:r>
              <a:rPr lang="en-US" sz="1800" dirty="0">
                <a:latin typeface="Times New Roman"/>
                <a:cs typeface="Times New Roman"/>
              </a:rPr>
              <a:t>the Slavs in the Middle Ages (the eighth and ninth-century </a:t>
            </a:r>
            <a:r>
              <a:rPr lang="en-US" sz="1800" dirty="0" smtClean="0">
                <a:latin typeface="Times New Roman"/>
                <a:cs typeface="Times New Roman"/>
              </a:rPr>
              <a:t>Czechs and Poles) </a:t>
            </a:r>
            <a:r>
              <a:rPr lang="en-US" sz="1800" dirty="0">
                <a:latin typeface="Times New Roman"/>
                <a:cs typeface="Times New Roman"/>
              </a:rPr>
              <a:t>first began to engage in </a:t>
            </a:r>
            <a:r>
              <a:rPr lang="en-US" sz="1800" dirty="0" smtClean="0">
                <a:latin typeface="Times New Roman"/>
                <a:cs typeface="Times New Roman"/>
              </a:rPr>
              <a:t>mining, north </a:t>
            </a:r>
            <a:r>
              <a:rPr lang="en-US" sz="1800" dirty="0">
                <a:latin typeface="Times New Roman"/>
                <a:cs typeface="Times New Roman"/>
              </a:rPr>
              <a:t>German Saxons tribes learning from them reached a high level of knowledge and techniques in mining.</a:t>
            </a:r>
          </a:p>
          <a:p>
            <a:pPr marL="137160" indent="0">
              <a:buNone/>
            </a:pPr>
            <a:endParaRPr lang="sl-SI" sz="1800" dirty="0">
              <a:latin typeface="+mj-lt"/>
            </a:endParaRPr>
          </a:p>
        </p:txBody>
      </p:sp>
    </p:spTree>
    <p:extLst>
      <p:ext uri="{BB962C8B-B14F-4D97-AF65-F5344CB8AC3E}">
        <p14:creationId xmlns:p14="http://schemas.microsoft.com/office/powerpoint/2010/main" val="2749682878"/>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692696"/>
            <a:ext cx="4038600" cy="5433467"/>
          </a:xfrm>
        </p:spPr>
        <p:txBody>
          <a:bodyPr>
            <a:normAutofit/>
          </a:bodyPr>
          <a:lstStyle/>
          <a:p>
            <a:pPr marL="137160" indent="0" algn="just">
              <a:spcBef>
                <a:spcPts val="0"/>
              </a:spcBef>
              <a:buNone/>
            </a:pPr>
            <a:r>
              <a:rPr lang="ru-RU" sz="1800" dirty="0">
                <a:latin typeface="Times New Roman"/>
                <a:cs typeface="Times New Roman"/>
              </a:rPr>
              <a:t>У XIII вијеку под притиском Франака они се расељавају</a:t>
            </a:r>
            <a:r>
              <a:rPr lang="ru-RU" sz="1800" dirty="0" smtClean="0">
                <a:latin typeface="Times New Roman"/>
                <a:cs typeface="Times New Roman"/>
              </a:rPr>
              <a:t>,</a:t>
            </a:r>
            <a:r>
              <a:rPr lang="en-US" sz="1800" dirty="0" smtClean="0">
                <a:latin typeface="Times New Roman"/>
                <a:cs typeface="Times New Roman"/>
              </a:rPr>
              <a:t> </a:t>
            </a:r>
            <a:r>
              <a:rPr lang="ru-RU" sz="1800" dirty="0" smtClean="0">
                <a:latin typeface="Times New Roman"/>
                <a:cs typeface="Times New Roman"/>
              </a:rPr>
              <a:t>а </a:t>
            </a:r>
            <a:r>
              <a:rPr lang="ru-RU" sz="1800" dirty="0">
                <a:latin typeface="Times New Roman"/>
                <a:cs typeface="Times New Roman"/>
              </a:rPr>
              <a:t>због традиционалне везе са Славенима логичан пут их води ка Српским земљама. </a:t>
            </a:r>
            <a:endParaRPr lang="en-US" sz="1800" dirty="0" smtClean="0">
              <a:latin typeface="Times New Roman"/>
              <a:cs typeface="Times New Roman"/>
            </a:endParaRPr>
          </a:p>
          <a:p>
            <a:pPr marL="137160" indent="0" algn="just">
              <a:spcBef>
                <a:spcPts val="0"/>
              </a:spcBef>
              <a:buNone/>
            </a:pPr>
            <a:endParaRPr lang="ru-RU" sz="1800" dirty="0" smtClean="0">
              <a:latin typeface="Times New Roman"/>
              <a:cs typeface="Times New Roman"/>
            </a:endParaRPr>
          </a:p>
          <a:p>
            <a:pPr marL="137160" indent="0" algn="just">
              <a:spcBef>
                <a:spcPts val="0"/>
              </a:spcBef>
              <a:buNone/>
            </a:pPr>
            <a:r>
              <a:rPr lang="ru-RU" sz="1800" dirty="0" smtClean="0">
                <a:latin typeface="Times New Roman"/>
                <a:cs typeface="Times New Roman"/>
              </a:rPr>
              <a:t>Они </a:t>
            </a:r>
            <a:r>
              <a:rPr lang="ru-RU" sz="1800" dirty="0">
                <a:latin typeface="Times New Roman"/>
                <a:cs typeface="Times New Roman"/>
              </a:rPr>
              <a:t>тако долазе на дијелове српских земаља у којима је било заступљено рударство, унапређујући технике рударсва и прераде руде.</a:t>
            </a:r>
          </a:p>
          <a:p>
            <a:pPr marL="137160" indent="0" algn="just">
              <a:spcBef>
                <a:spcPts val="0"/>
              </a:spcBef>
              <a:buNone/>
            </a:pPr>
            <a:r>
              <a:rPr lang="ru-RU" sz="1800" dirty="0">
                <a:latin typeface="Times New Roman"/>
                <a:cs typeface="Times New Roman"/>
              </a:rPr>
              <a:t>Доласком Турака на ове просторе рударсво замире.</a:t>
            </a:r>
          </a:p>
          <a:p>
            <a:pPr marL="137160" indent="0">
              <a:buNone/>
            </a:pPr>
            <a:endParaRPr lang="sl-SI" sz="1800" dirty="0">
              <a:latin typeface="Bookman Old Style" pitchFamily="18" charset="0"/>
            </a:endParaRPr>
          </a:p>
        </p:txBody>
      </p:sp>
      <p:sp>
        <p:nvSpPr>
          <p:cNvPr id="4" name="Content Placeholder 3"/>
          <p:cNvSpPr>
            <a:spLocks noGrp="1"/>
          </p:cNvSpPr>
          <p:nvPr>
            <p:ph sz="half" idx="2"/>
          </p:nvPr>
        </p:nvSpPr>
        <p:spPr>
          <a:xfrm>
            <a:off x="4648200" y="692696"/>
            <a:ext cx="4038600" cy="5433467"/>
          </a:xfrm>
        </p:spPr>
        <p:txBody>
          <a:bodyPr>
            <a:normAutofit/>
          </a:bodyPr>
          <a:lstStyle/>
          <a:p>
            <a:pPr marL="137160" indent="0" algn="just">
              <a:buNone/>
            </a:pPr>
            <a:r>
              <a:rPr lang="en-US" sz="1800" dirty="0">
                <a:latin typeface="Times New Roman"/>
                <a:cs typeface="Times New Roman"/>
              </a:rPr>
              <a:t>In the thirteenth century, under the pressure of the Franks </a:t>
            </a:r>
            <a:r>
              <a:rPr lang="en-US" sz="1800" dirty="0" smtClean="0">
                <a:latin typeface="Times New Roman"/>
                <a:cs typeface="Times New Roman"/>
              </a:rPr>
              <a:t>they were </a:t>
            </a:r>
            <a:r>
              <a:rPr lang="en-US" sz="1800" dirty="0">
                <a:latin typeface="Times New Roman"/>
                <a:cs typeface="Times New Roman"/>
              </a:rPr>
              <a:t>displaced, because of traditional ties with the Slavs logical path lead  them to the Serbian lands</a:t>
            </a:r>
            <a:r>
              <a:rPr lang="en-US" sz="1800" dirty="0" smtClean="0">
                <a:latin typeface="Times New Roman"/>
                <a:cs typeface="Times New Roman"/>
              </a:rPr>
              <a:t>.</a:t>
            </a:r>
          </a:p>
          <a:p>
            <a:pPr marL="137160" indent="0" algn="just">
              <a:spcBef>
                <a:spcPts val="0"/>
              </a:spcBef>
              <a:buNone/>
            </a:pPr>
            <a:r>
              <a:rPr lang="en-US" sz="1800" dirty="0" smtClean="0">
                <a:latin typeface="Times New Roman"/>
                <a:cs typeface="Times New Roman"/>
              </a:rPr>
              <a:t> </a:t>
            </a:r>
          </a:p>
          <a:p>
            <a:pPr marL="137160" indent="0" algn="just">
              <a:spcBef>
                <a:spcPts val="0"/>
              </a:spcBef>
              <a:buNone/>
            </a:pPr>
            <a:r>
              <a:rPr lang="en-US" sz="1800" dirty="0" smtClean="0">
                <a:latin typeface="Times New Roman"/>
                <a:cs typeface="Times New Roman"/>
              </a:rPr>
              <a:t>They </a:t>
            </a:r>
            <a:r>
              <a:rPr lang="en-US" sz="1800" dirty="0">
                <a:latin typeface="Times New Roman"/>
                <a:cs typeface="Times New Roman"/>
              </a:rPr>
              <a:t>also came in the Serbian parts of the country where  was </a:t>
            </a:r>
            <a:r>
              <a:rPr lang="en-US" sz="1800" dirty="0" smtClean="0">
                <a:latin typeface="Times New Roman"/>
                <a:cs typeface="Times New Roman"/>
              </a:rPr>
              <a:t>represented mining</a:t>
            </a:r>
            <a:r>
              <a:rPr lang="en-US" sz="1800" dirty="0">
                <a:latin typeface="Times New Roman"/>
                <a:cs typeface="Times New Roman"/>
              </a:rPr>
              <a:t>, improving </a:t>
            </a:r>
            <a:r>
              <a:rPr lang="en-US" sz="1800" dirty="0" smtClean="0">
                <a:latin typeface="Times New Roman"/>
                <a:cs typeface="Times New Roman"/>
              </a:rPr>
              <a:t>techniques of </a:t>
            </a:r>
            <a:r>
              <a:rPr lang="en-US" sz="1800" dirty="0">
                <a:latin typeface="Times New Roman"/>
                <a:cs typeface="Times New Roman"/>
              </a:rPr>
              <a:t>mining and ore processing.</a:t>
            </a:r>
          </a:p>
          <a:p>
            <a:pPr marL="137160" indent="0" algn="just">
              <a:spcBef>
                <a:spcPts val="0"/>
              </a:spcBef>
              <a:buNone/>
            </a:pPr>
            <a:r>
              <a:rPr lang="en-US" sz="1800" dirty="0" smtClean="0">
                <a:latin typeface="Times New Roman"/>
                <a:cs typeface="Times New Roman"/>
              </a:rPr>
              <a:t>With </a:t>
            </a:r>
            <a:r>
              <a:rPr lang="en-US" sz="1800" dirty="0">
                <a:latin typeface="Times New Roman"/>
                <a:cs typeface="Times New Roman"/>
              </a:rPr>
              <a:t>the arrival of the Turks in this region, mining starts fading.</a:t>
            </a:r>
          </a:p>
          <a:p>
            <a:pPr marL="137160" indent="0" algn="just">
              <a:spcBef>
                <a:spcPts val="0"/>
              </a:spcBef>
              <a:buNone/>
            </a:pPr>
            <a:endParaRPr lang="sl-SI" sz="1800" dirty="0">
              <a:latin typeface="+mj-lt"/>
            </a:endParaRPr>
          </a:p>
        </p:txBody>
      </p:sp>
    </p:spTree>
    <p:extLst>
      <p:ext uri="{BB962C8B-B14F-4D97-AF65-F5344CB8AC3E}">
        <p14:creationId xmlns:p14="http://schemas.microsoft.com/office/powerpoint/2010/main" val="2528476596"/>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692696"/>
            <a:ext cx="4038600" cy="5433467"/>
          </a:xfrm>
        </p:spPr>
        <p:txBody>
          <a:bodyPr>
            <a:normAutofit/>
          </a:bodyPr>
          <a:lstStyle/>
          <a:p>
            <a:pPr marL="137160" indent="0" algn="just">
              <a:buNone/>
            </a:pPr>
            <a:r>
              <a:rPr lang="ru-RU" sz="1800" dirty="0">
                <a:latin typeface="Times New Roman"/>
                <a:cs typeface="Times New Roman"/>
              </a:rPr>
              <a:t>У ХIX вијеку рударство се враћа у ове крајеве, а 1850 године сашки рудари су откопали темеље и обновили цркву у Сасама и тада је била посвећена Св.апостолу Петру.</a:t>
            </a:r>
          </a:p>
          <a:p>
            <a:pPr marL="137160" indent="0" algn="just">
              <a:buNone/>
            </a:pPr>
            <a:r>
              <a:rPr lang="ru-RU" sz="1800" dirty="0">
                <a:latin typeface="Times New Roman"/>
                <a:cs typeface="Times New Roman"/>
              </a:rPr>
              <a:t>Почетком 1880 године аустроугарско рударско акционарско друштво „Bosnia“ организује доста темељна рударска и археолошка истраживања у овом подручју.</a:t>
            </a:r>
          </a:p>
          <a:p>
            <a:pPr marL="137160" indent="0" algn="just">
              <a:buNone/>
            </a:pPr>
            <a:r>
              <a:rPr lang="ru-RU" sz="1800" dirty="0">
                <a:latin typeface="Times New Roman"/>
                <a:cs typeface="Times New Roman"/>
              </a:rPr>
              <a:t>Резултати археолошких ископавања код села „САСЕ“ 1893 године под руководством В. Рудимског упутили су на закључак да је на овом подручју за вријеме Римске империје постојало веома активно рударење.</a:t>
            </a:r>
          </a:p>
          <a:p>
            <a:pPr marL="137160" indent="0" algn="just">
              <a:buNone/>
            </a:pPr>
            <a:endParaRPr lang="sl-SI" sz="1800" dirty="0">
              <a:latin typeface="Bookman Old Style" pitchFamily="18" charset="0"/>
            </a:endParaRPr>
          </a:p>
        </p:txBody>
      </p:sp>
      <p:sp>
        <p:nvSpPr>
          <p:cNvPr id="4" name="Content Placeholder 3"/>
          <p:cNvSpPr>
            <a:spLocks noGrp="1"/>
          </p:cNvSpPr>
          <p:nvPr>
            <p:ph sz="half" idx="2"/>
          </p:nvPr>
        </p:nvSpPr>
        <p:spPr>
          <a:xfrm>
            <a:off x="4648200" y="692696"/>
            <a:ext cx="4038600" cy="5433467"/>
          </a:xfrm>
        </p:spPr>
        <p:txBody>
          <a:bodyPr>
            <a:normAutofit/>
          </a:bodyPr>
          <a:lstStyle/>
          <a:p>
            <a:pPr marL="137160" indent="0" algn="just">
              <a:buNone/>
            </a:pPr>
            <a:r>
              <a:rPr lang="en-US" sz="1800" dirty="0">
                <a:latin typeface="Times New Roman"/>
                <a:cs typeface="Times New Roman"/>
              </a:rPr>
              <a:t>The  ХIX  century mining returns to this region, and in 1850 the Saxon miners dug the foundation and rebuilt the church in Sase, and dedicated to Saint  apostle Peter.</a:t>
            </a:r>
          </a:p>
          <a:p>
            <a:pPr marL="137160" indent="0" algn="just">
              <a:buNone/>
            </a:pPr>
            <a:r>
              <a:rPr lang="en-US" sz="1800" dirty="0">
                <a:latin typeface="Times New Roman"/>
                <a:cs typeface="Times New Roman"/>
              </a:rPr>
              <a:t>In early 1880, the Austro-Hungarian Mining Joint Stock Company "Bosnia "  organized  some basic mining and archaeological researches  in this area.</a:t>
            </a:r>
          </a:p>
          <a:p>
            <a:pPr marL="137160" indent="0" algn="just">
              <a:buNone/>
            </a:pPr>
            <a:endParaRPr lang="en-US" sz="1800" dirty="0" smtClean="0">
              <a:latin typeface="Times New Roman"/>
              <a:cs typeface="Times New Roman"/>
            </a:endParaRPr>
          </a:p>
          <a:p>
            <a:pPr marL="137160" indent="0" algn="just">
              <a:spcBef>
                <a:spcPts val="0"/>
              </a:spcBef>
              <a:buNone/>
            </a:pPr>
            <a:r>
              <a:rPr lang="en-US" sz="1800" dirty="0" smtClean="0">
                <a:latin typeface="Times New Roman"/>
                <a:cs typeface="Times New Roman"/>
              </a:rPr>
              <a:t>The </a:t>
            </a:r>
            <a:r>
              <a:rPr lang="en-US" sz="1800" dirty="0">
                <a:latin typeface="Times New Roman"/>
                <a:cs typeface="Times New Roman"/>
              </a:rPr>
              <a:t>results of archaeological excavations near the village of "SASE" in 1893 under the direction of V. </a:t>
            </a:r>
            <a:r>
              <a:rPr lang="en-US" sz="1800" dirty="0" smtClean="0">
                <a:latin typeface="Times New Roman"/>
                <a:cs typeface="Times New Roman"/>
              </a:rPr>
              <a:t>Rudimskog, brought us to </a:t>
            </a:r>
            <a:r>
              <a:rPr lang="en-US" sz="1800" dirty="0">
                <a:latin typeface="Times New Roman"/>
                <a:cs typeface="Times New Roman"/>
              </a:rPr>
              <a:t>the conclusion that, there was  once a very active mining in this area during the Roman Empire.</a:t>
            </a:r>
          </a:p>
          <a:p>
            <a:pPr marL="137160" indent="0" algn="just">
              <a:buNone/>
            </a:pPr>
            <a:endParaRPr lang="sl-SI" sz="1800" dirty="0">
              <a:latin typeface="+mj-lt"/>
            </a:endParaRPr>
          </a:p>
        </p:txBody>
      </p:sp>
    </p:spTree>
    <p:extLst>
      <p:ext uri="{BB962C8B-B14F-4D97-AF65-F5344CB8AC3E}">
        <p14:creationId xmlns:p14="http://schemas.microsoft.com/office/powerpoint/2010/main" val="4263155341"/>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Custom 5">
      <a:dk1>
        <a:sysClr val="windowText" lastClr="000000"/>
      </a:dk1>
      <a:lt1>
        <a:sysClr val="window" lastClr="FFFFFF"/>
      </a:lt1>
      <a:dk2>
        <a:srgbClr val="E68200"/>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1973</TotalTime>
  <Words>2670</Words>
  <Application>Microsoft Office PowerPoint</Application>
  <PresentationFormat>On-screen Show (4:3)</PresentationFormat>
  <Paragraphs>216</Paragraphs>
  <Slides>46</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48" baseType="lpstr">
      <vt:lpstr>Apex</vt:lpstr>
      <vt:lpstr>Acrobat Document</vt:lpstr>
      <vt:lpstr>PowerPoint Presentation</vt:lpstr>
      <vt:lpstr>Кратко о компанији ГРОСС Short company presentation GROSS d.o.o.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ЕКОлогија, воде И РЈЕШЕЊА</vt:lpstr>
      <vt:lpstr>Позиција рудника „САСЕ“ Сребреница је N44°08’19,03’’ географске ширине, Е19°21’23,19’’ географске дужине са надморском висином од 331 m у равни првог извозног хоризонта. </vt:lpstr>
      <vt:lpstr> Водотокови ширег подручја сребренице су јако разгранати. Карактеристика ових ријечица и потока  је да су  претежно  бујичног карактера јер су у брдСко-планинском сливу.  У вријеме  бујичног периода оптерећене су у великој количини суспендованом материјом. Два основна слива  која су везана за рудник САСЕ су слив Сашке ријеке и слив одинског потока.</vt:lpstr>
      <vt:lpstr>PowerPoint Presentation</vt:lpstr>
      <vt:lpstr>Слив Димничке ријеке је раније завршавао у језеру технолошке воде које се формира од повратне воде из технолошког процеса.</vt:lpstr>
      <vt:lpstr>Ранији начин захвата технолошке воде се одвијао преко колектора у језеру и помоћу цјевовода Ø 500 којим је вода прелазила у главни  колектор у јаловинском дијелу одлагалишта.  Previous mode operation of process water is conducted through the collectors and the pipeline Ø 500 which flowed water in the main collector in the tailings disposal area.</vt:lpstr>
      <vt:lpstr>ПРОБЛЕМ КОЈИ ЈЕ УГРОЖАВАО ЕКОЛОШКУ БЕЗБИЈЕДНОСТ!?  THE PROBLEM THAT THREATENED ECOLOGICAL SAFETY!?</vt:lpstr>
      <vt:lpstr>Једино квалитетно и трајно рјешење је било направити хидроевакуациони канала који ће прихватити све сливне воде, Димнички поток и превести их без контаминације преко одлагалишта јаловине!</vt:lpstr>
      <vt:lpstr>Израда овог канала је био један од најзахтјевнијих техничких подухвата у ширем региону у протеклих 25 и више година. Канал дужине 1350 m је једном половином рађен кроз изузетно житку јаловину,  а друга половина је рађена кроз језеро!   Making this channel was one of the most challenging technical feats in the wider region in the past 25 or more years. The channel length of 1350 m is one half done extremely slithering through the tail, and the other half was done through the lake!</vt:lpstr>
      <vt:lpstr>ДИОНИЦА  КАНАЛА  КОЈА  СЕ  ГРАДИЛА  КРОЗ  ЈЕЗЕРО!  PART OF CHANNEL THAT WAS BUILT TROUGH THE LAKE!</vt:lpstr>
      <vt:lpstr>Канал је димензионисан за проток воде од 105 m³/s што представља могући проток у 1000 година.   The channel is dimensioned for a flow rate of 105 m³ / s, which represents a possible flow in 1000 years. </vt:lpstr>
      <vt:lpstr>Канал је грађен с циљем трајног рјешења  његове динамичке  стабилности и функционалности.                                                    The channel was build for continuing dynamic solution stability and functionality.</vt:lpstr>
      <vt:lpstr>Након формирања земљаног насипа и ископа канала први слој је армирани бетон дебљине 15 cm. Квалитет бетона је MB30 M150 V6.   After the formation of earth embankments and excavation of channels built the first layer of reinforced concrete, 15 cm thick. Quality of concrete is MB30 M150 V6.</vt:lpstr>
      <vt:lpstr>Други слој је геотекстил 800 g ради заштите геомембране.  The second layer is geotextile 800 g for protection of geomembrane.</vt:lpstr>
      <vt:lpstr>Трећи слој је геомембрана дебљине 2 mm која у потпуности спречава  контаминацију воде Димничкеог потока.              . The third layer is 2 mm thick geomembran which prevents contamination of the water fully from Dimničkog stream.</vt:lpstr>
      <vt:lpstr>Спајање геомембране игра веома важну улогу и због тога се сви с појеви испитују на прописани притисак ваздуха. Connecting geomembran plays a very important role and that is why all the compounds tested in the prescribed air pressure. </vt:lpstr>
      <vt:lpstr>Четврти слој је поново геотекстил који штити геомембрану од спољног утицаја.                                                                                                                                                             The fourth layer is again geotextile. Geotextile protecting geomembrane from external influences. </vt:lpstr>
      <vt:lpstr>Пети слој је рено мадрац у који се поставља камен cca 75 mm.  The fifth layer is RENO MATTRESS. Reno mattress was fill with stone diameter approx.. 75 mm.</vt:lpstr>
      <vt:lpstr>Поставка рено мадраца.  Setting RENO MATTERSSES. </vt:lpstr>
      <vt:lpstr>Попуњавање рено мадраца са каменом. Дуг и напоран посао!  Reno mattresses filling with stone. Very long time and hard work. </vt:lpstr>
      <vt:lpstr>Током израде канала уцјевљиване су све воде из окружења и спровођене у канал.  During the build of the channel  all the water from the environment was conducted in a channel.</vt:lpstr>
      <vt:lpstr>Резултат свих ових напора је исти квалитет воде Димничког потока прије  одлагалишта и након одлагалишта.                The result of all these efforts is the same water quality Dimničkog stream before and after the waste disposal site.            </vt:lpstr>
      <vt:lpstr>За потребе сталног мониторинга ГРОСС је опремион лабораторију за комплетне анализе воде и оспособио кадар за квалитетан рад. For the purposes of continuous monitoring GROSS is equipped laboratory for complete water analysis and trained staff for quality work. </vt:lpstr>
      <vt:lpstr>PowerPoint Presentation</vt:lpstr>
      <vt:lpstr>Лабораторија је лиценцирана за мониторинг вода од стране Министарства пољопривреде, шумарства и водопривреде  Републике Српске рјешењем бр. 12.07-337-402/14.  The laboratory is licensed for water monitoring by the Ministry of Agriculture, Forestry and Water Management of the Republic of Serbian ruling № 12.07-337-402/14.                                                </vt:lpstr>
      <vt:lpstr>ГРОСС лабораторија испуњава захтјеве стандарда  БАС ЕН ИСО/ИЕЦ 17 025:2006  у погледу оспособљености за извођење физичко-хемијских испитивања и узорковања руда и минерала и физичко-хемијских испитивања воде.</vt:lpstr>
      <vt:lpstr>Сада се значајан дио површине одлагалишта рекултивише наносима квалитетне земље и озелењавањем засадима траве и дрвећа типичних за овај простор.                        Now the important part of the landfill deposits renewed with quality land and planting crops of grass and trees typical of this area.  </vt:lpstr>
      <vt:lpstr>PowerPoint Presentation</vt:lpstr>
      <vt:lpstr>PowerPoint Presentation</vt:lpstr>
      <vt:lpstr>КОНАЧНИ РЕЗУЛТАТ РЕКУЛТИВАЦИЈЕ ОДЛАГАЛИШТА  FINAL RESULTS RESTORATION  DISPOSAL SITE</vt:lpstr>
      <vt:lpstr>ТРОШКОВИ ОВОГ ПОДУХВАТА СУ ИЗНОСИЛИ 1 860 000,00 ЕУР COST OF THIS PROJECT WAS 1 860 000,00 EUR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arijana</cp:lastModifiedBy>
  <cp:revision>125</cp:revision>
  <cp:lastPrinted>2013-04-04T08:11:17Z</cp:lastPrinted>
  <dcterms:created xsi:type="dcterms:W3CDTF">2012-10-18T10:59:08Z</dcterms:created>
  <dcterms:modified xsi:type="dcterms:W3CDTF">2015-05-12T11:52:57Z</dcterms:modified>
</cp:coreProperties>
</file>