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0938679-B084-405A-A64B-3C8E63636A81}" type="datetimeFigureOut">
              <a:rPr lang="sr-Latn-CS" smtClean="0"/>
              <a:pPr/>
              <a:t>13.5.2015</a:t>
            </a:fld>
            <a:endParaRPr lang="sr-Latn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5EED39-0575-4307-99A3-778D82AF1457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643050"/>
            <a:ext cx="8643998" cy="35004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ИЗБОР МЕТОДЕ ОТКОПАВАЊА ПРИ ПОДЗЕМНОЈ ЕКСПЛОАТАЦИЈИ ЗА ЖИЧНА ЛЕЖИШТА</a:t>
            </a:r>
            <a:r>
              <a:rPr lang="sr-Latn-BA" dirty="0">
                <a:solidFill>
                  <a:schemeClr val="tx1"/>
                </a:solidFill>
              </a:rPr>
              <a:t/>
            </a:r>
            <a:br>
              <a:rPr lang="sr-Latn-BA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 </a:t>
            </a:r>
            <a:r>
              <a:rPr lang="sr-Latn-BA" dirty="0">
                <a:solidFill>
                  <a:schemeClr val="tx1"/>
                </a:solidFill>
              </a:rPr>
              <a:t/>
            </a:r>
            <a:br>
              <a:rPr lang="sr-Latn-BA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И. </a:t>
            </a:r>
            <a:r>
              <a:rPr lang="en-US" sz="2200" dirty="0" err="1">
                <a:solidFill>
                  <a:schemeClr val="tx1"/>
                </a:solidFill>
              </a:rPr>
              <a:t>Бабић</a:t>
            </a:r>
            <a:r>
              <a:rPr lang="en-US" sz="2200" dirty="0">
                <a:solidFill>
                  <a:schemeClr val="tx1"/>
                </a:solidFill>
              </a:rPr>
              <a:t>, А. </a:t>
            </a:r>
            <a:r>
              <a:rPr lang="en-US" sz="2200" dirty="0" err="1">
                <a:solidFill>
                  <a:schemeClr val="tx1"/>
                </a:solidFill>
              </a:rPr>
              <a:t>Марин</a:t>
            </a:r>
            <a:r>
              <a:rPr lang="en-US" sz="2200" dirty="0">
                <a:solidFill>
                  <a:schemeClr val="tx1"/>
                </a:solidFill>
              </a:rPr>
              <a:t>, В. </a:t>
            </a:r>
            <a:r>
              <a:rPr lang="en-US" sz="2200" dirty="0" err="1">
                <a:solidFill>
                  <a:schemeClr val="tx1"/>
                </a:solidFill>
              </a:rPr>
              <a:t>Бановић</a:t>
            </a:r>
            <a:r>
              <a:rPr lang="sr-Latn-BA" dirty="0">
                <a:solidFill>
                  <a:schemeClr val="tx1"/>
                </a:solidFill>
              </a:rPr>
              <a:t/>
            </a:r>
            <a:br>
              <a:rPr lang="sr-Latn-BA" dirty="0">
                <a:solidFill>
                  <a:schemeClr val="tx1"/>
                </a:solidFill>
              </a:rPr>
            </a:br>
            <a:endParaRPr lang="sr-Latn-B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ivana\Desktop\Прилог бр. 4-Model-page-0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92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Закључак</a:t>
            </a:r>
            <a:endParaRPr kumimoji="0" lang="sr-Cyrl-B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Примјена подетажне методе откопавања са рушењем кровине уз примјену дизел опреме, је примјењива у условима Рудника "Сасе" Сребреница и у односу на досадашње примјењиване методе откопавања, ова метода је у предности. 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Предности ове методе огледају се, прије свега у независности од  физичко-механичких карактеристика пратећих стијена, постизању већих капацитета откопавања у односу на друге методе уз строго поштовање технолошке дисциплине приликом откопавања</a:t>
            </a: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као</a:t>
            </a:r>
            <a:r>
              <a:rPr kumimoji="0" lang="sr-Cyrl-B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</a:t>
            </a: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r-Cyrl-B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могућност </a:t>
            </a:r>
            <a:r>
              <a:rPr kumimoji="0" lang="sr-Cyrl-B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боље и лакше организације </a:t>
            </a:r>
            <a:r>
              <a:rPr kumimoji="0" lang="sr-Cyrl-B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радова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8992" y="5357826"/>
            <a:ext cx="2004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sr-Cyrl-B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СРЕЋНО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858312" cy="107157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r-BA" sz="2000" dirty="0" smtClean="0">
                <a:latin typeface="+mn-lt"/>
              </a:rPr>
              <a:t> Рудник </a:t>
            </a:r>
            <a:r>
              <a:rPr lang="hr-BA" sz="2000" dirty="0">
                <a:latin typeface="+mn-lt"/>
              </a:rPr>
              <a:t>олова и цинка </a:t>
            </a:r>
            <a:r>
              <a:rPr lang="sr-Cyrl-BA" sz="2000" dirty="0">
                <a:latin typeface="+mn-lt"/>
              </a:rPr>
              <a:t>Сасе-</a:t>
            </a:r>
            <a:r>
              <a:rPr lang="hr-BA" sz="2000" dirty="0">
                <a:latin typeface="+mn-lt"/>
              </a:rPr>
              <a:t>Сребреница налази се на подручју општине Сребреница у источном дијелу Босне и Херцеговине у ентитету Републик</a:t>
            </a:r>
            <a:r>
              <a:rPr lang="en-US" sz="2000" dirty="0">
                <a:latin typeface="+mn-lt"/>
              </a:rPr>
              <a:t>а</a:t>
            </a:r>
            <a:r>
              <a:rPr lang="hr-BA" sz="2000" dirty="0">
                <a:latin typeface="+mn-lt"/>
              </a:rPr>
              <a:t> Српск</a:t>
            </a:r>
            <a:r>
              <a:rPr lang="en-US" sz="2000" dirty="0">
                <a:latin typeface="+mn-lt"/>
              </a:rPr>
              <a:t>а</a:t>
            </a:r>
            <a:r>
              <a:rPr lang="hr-BA" sz="2000" dirty="0" smtClean="0">
                <a:latin typeface="+mn-lt"/>
              </a:rPr>
              <a:t>.</a:t>
            </a:r>
            <a:endParaRPr lang="sr-Latn-BA" sz="20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142984"/>
            <a:ext cx="885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r-BA" sz="2000" dirty="0" smtClean="0"/>
              <a:t>  У оквиру овог простора налаз</a:t>
            </a:r>
            <a:r>
              <a:rPr lang="ru-RU" sz="2000" dirty="0" smtClean="0"/>
              <a:t>е</a:t>
            </a:r>
            <a:r>
              <a:rPr lang="hr-BA" sz="2000" dirty="0" smtClean="0"/>
              <a:t> се четири истражно-експлоатациона ревира Сребреница I, </a:t>
            </a:r>
            <a:r>
              <a:rPr lang="sr-Cyrl-CS" sz="2000" dirty="0" smtClean="0"/>
              <a:t>Сребреница </a:t>
            </a:r>
            <a:r>
              <a:rPr lang="sr-Latn-CS" sz="2000" dirty="0" smtClean="0"/>
              <a:t>II, Казани и Витловац)</a:t>
            </a:r>
            <a:r>
              <a:rPr lang="hr-BA" sz="2000" dirty="0" smtClean="0"/>
              <a:t>, као и заштитно поље врела „Губер“ унутар кога није дозвољено истраживање, да не дође до промјена режима </a:t>
            </a:r>
            <a:r>
              <a:rPr lang="hr-BA" sz="2000" dirty="0" smtClean="0"/>
              <a:t>минералних</a:t>
            </a:r>
            <a:r>
              <a:rPr lang="sr-Cyrl-BA" sz="2000" dirty="0" smtClean="0"/>
              <a:t> вода</a:t>
            </a:r>
            <a:r>
              <a:rPr lang="hr-BA" sz="2000" dirty="0" smtClean="0"/>
              <a:t>.</a:t>
            </a:r>
            <a:endParaRPr lang="sr-Latn-BA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2428868"/>
            <a:ext cx="885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BA" sz="2000" dirty="0" smtClean="0"/>
              <a:t> Од </a:t>
            </a:r>
            <a:r>
              <a:rPr lang="sr-Latn-BA" sz="2000" dirty="0"/>
              <a:t>укупних резерви А+Б+Ц</a:t>
            </a:r>
            <a:r>
              <a:rPr lang="sr-Latn-BA" sz="2000" baseline="-25000" dirty="0"/>
              <a:t>1</a:t>
            </a:r>
            <a:r>
              <a:rPr lang="sr-Latn-BA" sz="2000" dirty="0"/>
              <a:t> категорије 93,71 % се налази у експлоатационом пољу </a:t>
            </a:r>
            <a:r>
              <a:rPr lang="sr-Cyrl-CS" sz="2000" dirty="0"/>
              <a:t>"С</a:t>
            </a:r>
            <a:r>
              <a:rPr lang="bs-Latn-BA" sz="2000" dirty="0"/>
              <a:t>ребреница</a:t>
            </a:r>
            <a:r>
              <a:rPr lang="sr-Cyrl-CS" sz="2000" dirty="0"/>
              <a:t>"</a:t>
            </a:r>
            <a:r>
              <a:rPr lang="bs-Latn-BA" sz="2000" dirty="0"/>
              <a:t> (ревир </a:t>
            </a:r>
            <a:r>
              <a:rPr lang="sr-Cyrl-CS" sz="2000" dirty="0"/>
              <a:t>"Сасе"</a:t>
            </a:r>
            <a:r>
              <a:rPr lang="bs-Latn-BA" sz="2000" dirty="0"/>
              <a:t>)</a:t>
            </a:r>
            <a:r>
              <a:rPr lang="sr-Latn-BA" sz="2000" dirty="0"/>
              <a:t> или </a:t>
            </a:r>
            <a:r>
              <a:rPr lang="pl-PL" sz="2000" dirty="0"/>
              <a:t>95,11 </a:t>
            </a:r>
            <a:r>
              <a:rPr lang="sr-Latn-BA" sz="2000" dirty="0"/>
              <a:t>% билансних резерви А+Б+Ц</a:t>
            </a:r>
            <a:r>
              <a:rPr lang="sr-Latn-BA" sz="2000" baseline="-25000" dirty="0"/>
              <a:t>1</a:t>
            </a:r>
            <a:r>
              <a:rPr lang="sr-Latn-BA" sz="2000" dirty="0"/>
              <a:t> категорије.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429000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Latn-BA" dirty="0" smtClean="0"/>
              <a:t> </a:t>
            </a:r>
            <a:r>
              <a:rPr lang="sr-Cyrl-BA" dirty="0" smtClean="0"/>
              <a:t> </a:t>
            </a:r>
            <a:r>
              <a:rPr lang="sr-Latn-BA" sz="2000" dirty="0" smtClean="0"/>
              <a:t>Лежиште </a:t>
            </a:r>
            <a:r>
              <a:rPr lang="sr-Latn-BA" sz="2000" dirty="0"/>
              <a:t>припада плутонско-хидротермалним жичним лежиштима.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786190"/>
            <a:ext cx="8786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BA" sz="2000" dirty="0" smtClean="0"/>
              <a:t> Рудне жице су распоређене лепезасто, а налазе се у хидротермално измјењеним дацитима и андезитима, мање у карбонским шкриљцима, кварцитима и туфовима.</a:t>
            </a:r>
            <a:endParaRPr lang="sr-Latn-BA" sz="2000" dirty="0"/>
          </a:p>
        </p:txBody>
      </p:sp>
      <p:sp>
        <p:nvSpPr>
          <p:cNvPr id="10" name="Rectangle 9"/>
          <p:cNvSpPr/>
          <p:nvPr/>
        </p:nvSpPr>
        <p:spPr>
          <a:xfrm>
            <a:off x="0" y="4786322"/>
            <a:ext cx="8858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CS" sz="2000" dirty="0" smtClean="0"/>
              <a:t> У </a:t>
            </a:r>
            <a:r>
              <a:rPr lang="sr-Latn-BA" sz="2000" dirty="0"/>
              <a:t>експлоатационом пољу </a:t>
            </a:r>
            <a:r>
              <a:rPr lang="sr-Cyrl-CS" sz="2000" dirty="0"/>
              <a:t>"С</a:t>
            </a:r>
            <a:r>
              <a:rPr lang="bs-Latn-BA" sz="2000" dirty="0"/>
              <a:t>ребреница</a:t>
            </a:r>
            <a:r>
              <a:rPr lang="sr-Cyrl-CS" sz="2000" dirty="0"/>
              <a:t>"</a:t>
            </a:r>
            <a:r>
              <a:rPr lang="bs-Latn-BA" sz="2000" dirty="0"/>
              <a:t> (ревир </a:t>
            </a:r>
            <a:r>
              <a:rPr lang="sr-Cyrl-CS" sz="2000" dirty="0"/>
              <a:t>"Сасе"</a:t>
            </a:r>
            <a:r>
              <a:rPr lang="bs-Latn-BA" sz="2000" dirty="0"/>
              <a:t>) </a:t>
            </a:r>
            <a:r>
              <a:rPr lang="sr-Cyrl-CS" sz="2000" dirty="0"/>
              <a:t>до сада је детаљно истр</a:t>
            </a:r>
            <a:r>
              <a:rPr lang="bs-Latn-BA" sz="2000" dirty="0"/>
              <a:t>а</a:t>
            </a:r>
            <a:r>
              <a:rPr lang="sr-Cyrl-CS" sz="2000" dirty="0"/>
              <a:t>живано 1</a:t>
            </a:r>
            <a:r>
              <a:rPr lang="sr-Latn-CS" sz="2000" dirty="0"/>
              <a:t>6</a:t>
            </a:r>
            <a:r>
              <a:rPr lang="sr-Cyrl-CS" sz="2000" dirty="0"/>
              <a:t> рудних </a:t>
            </a:r>
            <a:r>
              <a:rPr lang="sr-Cyrl-CS" sz="2000" dirty="0" smtClean="0"/>
              <a:t>жица</a:t>
            </a:r>
            <a:r>
              <a:rPr lang="sr-Latn-BA" sz="2000" dirty="0" smtClean="0"/>
              <a:t> </a:t>
            </a:r>
            <a:r>
              <a:rPr lang="sr-Cyrl-BA" sz="2000" dirty="0" smtClean="0"/>
              <a:t>и све су до сада експлоатисане</a:t>
            </a:r>
            <a:r>
              <a:rPr lang="sr-Latn-CS" sz="2000" dirty="0" smtClean="0"/>
              <a:t>.</a:t>
            </a:r>
            <a:endParaRPr lang="sr-Latn-BA" sz="2000" dirty="0"/>
          </a:p>
        </p:txBody>
      </p:sp>
      <p:sp>
        <p:nvSpPr>
          <p:cNvPr id="11" name="Rectangle 10"/>
          <p:cNvSpPr/>
          <p:nvPr/>
        </p:nvSpPr>
        <p:spPr>
          <a:xfrm>
            <a:off x="0" y="5534561"/>
            <a:ext cx="90011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sr-Latn-BA" sz="2000" dirty="0" smtClean="0"/>
              <a:t>Највећа </a:t>
            </a:r>
            <a:r>
              <a:rPr lang="sr-Latn-BA" sz="2000" dirty="0"/>
              <a:t>рудна жица је рудна жица бр. 2 која садржи 62,96 % билансних резерви експлоатационог поља </a:t>
            </a:r>
            <a:r>
              <a:rPr lang="sr-Cyrl-CS" sz="2000" dirty="0"/>
              <a:t>"</a:t>
            </a:r>
            <a:r>
              <a:rPr lang="sr-Latn-BA" sz="2000" dirty="0"/>
              <a:t>Сребреница</a:t>
            </a:r>
            <a:r>
              <a:rPr lang="sr-Cyrl-CS" sz="2000" dirty="0"/>
              <a:t>"</a:t>
            </a:r>
            <a:r>
              <a:rPr lang="sr-Latn-BA" sz="2000" dirty="0"/>
              <a:t> (ревир Сасе</a:t>
            </a:r>
            <a:r>
              <a:rPr lang="bs-Latn-BA" sz="2000" dirty="0"/>
              <a:t>)</a:t>
            </a:r>
            <a:r>
              <a:rPr lang="sr-Latn-BA" sz="2000" dirty="0"/>
              <a:t>, затим слиједе рудне жице бр. 2а, 3а, 4, 5 и 23. Наведених шест рудних жица садрже 87,28 % укупних билансних резерви ревира </a:t>
            </a:r>
            <a:r>
              <a:rPr lang="sr-Cyrl-CS" sz="2000" dirty="0"/>
              <a:t>"</a:t>
            </a:r>
            <a:r>
              <a:rPr lang="sr-Latn-BA" sz="2000" dirty="0"/>
              <a:t>Сасе</a:t>
            </a:r>
            <a:r>
              <a:rPr lang="sr-Cyrl-CS" sz="2000" dirty="0"/>
              <a:t>"</a:t>
            </a:r>
            <a:r>
              <a:rPr lang="sr-Latn-BA" sz="2000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:\СТРУЧНИ РАД ИВАНА БАБИЋ\2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Рудник </a:t>
            </a:r>
            <a:r>
              <a:rPr lang="sr-Cyrl-CS" sz="2000" dirty="0"/>
              <a:t>"</a:t>
            </a:r>
            <a:r>
              <a:rPr lang="sr-Latn-BA" sz="2000" dirty="0"/>
              <a:t>Сасе</a:t>
            </a:r>
            <a:r>
              <a:rPr lang="sr-Cyrl-CS" sz="2000" dirty="0"/>
              <a:t>"</a:t>
            </a:r>
            <a:r>
              <a:rPr lang="sr-Cyrl-BA" sz="2000" dirty="0"/>
              <a:t> је отворен поткопима са 11 хоризоната, гдје је висинска разлика између хоризоната од 40-60 </a:t>
            </a:r>
            <a:r>
              <a:rPr lang="en-US" sz="2000" dirty="0"/>
              <a:t>m</a:t>
            </a:r>
            <a:r>
              <a:rPr lang="sr-Cyrl-BA" sz="2000" dirty="0"/>
              <a:t>. Тренутно је активних 5 хоризоната.</a:t>
            </a:r>
            <a:endParaRPr lang="sr-Latn-BA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71435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Први </a:t>
            </a:r>
            <a:r>
              <a:rPr lang="sr-Cyrl-BA" sz="2000" dirty="0"/>
              <a:t>хоризонт служи за извоз руде и јаловине, на другом хоризонту се врши утовар руде и јаловине са откопних блокова кроз рудну сипку 186, 187 и јаловине кроз сипку </a:t>
            </a:r>
            <a:r>
              <a:rPr lang="sr-Cyrl-BA" sz="2000" dirty="0" smtClean="0"/>
              <a:t>185, а између </a:t>
            </a:r>
            <a:r>
              <a:rPr lang="sr-Cyrl-BA" sz="2000" dirty="0"/>
              <a:t>другог и трећег, као и трећег и четвртог хоризонта се врши експлоатација откопних </a:t>
            </a:r>
            <a:r>
              <a:rPr lang="sr-Cyrl-BA" sz="2000" dirty="0" smtClean="0"/>
              <a:t>блокова.</a:t>
            </a:r>
            <a:endParaRPr lang="sr-Latn-BA" sz="2000" dirty="0"/>
          </a:p>
        </p:txBody>
      </p:sp>
      <p:sp>
        <p:nvSpPr>
          <p:cNvPr id="8" name="Rectangle 7"/>
          <p:cNvSpPr/>
          <p:nvPr/>
        </p:nvSpPr>
        <p:spPr>
          <a:xfrm>
            <a:off x="0" y="200024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Тренутно</a:t>
            </a:r>
            <a:r>
              <a:rPr lang="en-US" sz="2000" dirty="0" smtClean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главни</a:t>
            </a:r>
            <a:r>
              <a:rPr lang="en-US" sz="2000" dirty="0"/>
              <a:t> </a:t>
            </a:r>
            <a:r>
              <a:rPr lang="en-US" sz="2000" dirty="0" err="1"/>
              <a:t>јамски</a:t>
            </a:r>
            <a:r>
              <a:rPr lang="en-US" sz="2000" dirty="0"/>
              <a:t> </a:t>
            </a:r>
            <a:r>
              <a:rPr lang="en-US" sz="2000" dirty="0" err="1"/>
              <a:t>вентилатор</a:t>
            </a:r>
            <a:r>
              <a:rPr lang="en-US" sz="2000" dirty="0"/>
              <a:t> </a:t>
            </a:r>
            <a:r>
              <a:rPr lang="en-US" sz="2000" dirty="0" err="1"/>
              <a:t>налази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V-</a:t>
            </a:r>
            <a:r>
              <a:rPr lang="en-US" sz="2000" dirty="0" err="1"/>
              <a:t>ом</a:t>
            </a:r>
            <a:r>
              <a:rPr lang="en-US" sz="2000" dirty="0"/>
              <a:t> </a:t>
            </a:r>
            <a:r>
              <a:rPr lang="en-US" sz="2000" dirty="0" err="1"/>
              <a:t>хоризонту</a:t>
            </a:r>
            <a:r>
              <a:rPr lang="en-US" dirty="0"/>
              <a:t>.</a:t>
            </a:r>
            <a:endParaRPr lang="sr-Latn-BA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428868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Експлоатација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Руднику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sr-Cyrl-C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Сасе</a:t>
            </a:r>
            <a:r>
              <a:rPr kumimoji="0" lang="sr-Cyrl-C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" се врши од 1961. године, руда се експлоатисала следећим откопним методама: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0" algn="l"/>
              </a:tabLst>
            </a:pPr>
            <a:endParaRPr kumimoji="0" lang="sr-Cyrl-C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Магацинска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52500" algn="l"/>
              </a:tabLst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Подетажна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зарушавањем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кровине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примјену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дизел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опреме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52500" algn="l"/>
              </a:tabLst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хоризонтално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кровног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самозасипавањем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52500" algn="l"/>
              </a:tabLst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хоризонтално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кровног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засипавањем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52500" algn="l"/>
              </a:tabLst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2500" algn="l"/>
              </a:tabLst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Подетажна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зарушавањем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кровине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подетажна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отвореним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подземне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експлоатације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лежишта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избора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методе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њених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конструктивних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параметара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поред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изучавања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познавања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природних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услова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лежишта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потребно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испуни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низ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техничко-економских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услова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међу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којима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треба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истаћи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следеће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28586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Сигурност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здрави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услови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Ниски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губици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односно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метала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lang="sr-Cyrl-BA" sz="20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Обезбјеђење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потребног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капацитета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производње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и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Ниски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трошкови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производње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2857496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Поред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општих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услова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потребно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је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узети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обзир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следеће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факторе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Физичко-механичке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карактеристике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околних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стијена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Угао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залијегања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моћност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жице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Карактер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расподјеле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рудних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минерала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вриједност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руде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Форма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рудне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жице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контакт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околним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стијенама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r-Cyrl-BA" sz="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Минеролошки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хемијски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састав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руде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Хидролошки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услови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зарушавање</a:t>
            </a:r>
            <a:r>
              <a:rPr lang="sr-Cyrl-BA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Дубина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извођења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радова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100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52352" rIns="9144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tabLst/>
            </a:pPr>
            <a:r>
              <a:rPr kumimoji="0" lang="hr-HR" sz="2000" b="1" i="0" u="none" strike="noStrike" cap="none" normalizeH="0" baseline="0" dirty="0" smtClean="0" bmk="_Toc37275256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ПОДЕТАЖНА МЕТОДА ОТКОПАВАЊА СА РУШЕЊЕМ КРОВИНЕ УЗ ПРИМЈЕНУ ДИЗЕЛ ОПРЕМЕ</a:t>
            </a:r>
            <a:endParaRPr kumimoji="0" lang="hr-H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2867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Примјена</a:t>
            </a:r>
            <a:r>
              <a:rPr lang="en-US" sz="2000" dirty="0" smtClean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откопавања</a:t>
            </a:r>
            <a:r>
              <a:rPr lang="en-US" sz="2000" dirty="0"/>
              <a:t> у </a:t>
            </a:r>
            <a:r>
              <a:rPr lang="en-US" sz="2000" dirty="0" err="1"/>
              <a:t>Руднику</a:t>
            </a:r>
            <a:r>
              <a:rPr lang="en-US" sz="2000" dirty="0"/>
              <a:t> </a:t>
            </a:r>
            <a:r>
              <a:rPr lang="en-US" sz="2000" dirty="0" err="1"/>
              <a:t>Сасе</a:t>
            </a:r>
            <a:r>
              <a:rPr lang="en-US" sz="2000" dirty="0"/>
              <a:t> </a:t>
            </a:r>
            <a:r>
              <a:rPr lang="en-US" sz="2000" dirty="0" err="1"/>
              <a:t>Сребреница</a:t>
            </a:r>
            <a:r>
              <a:rPr lang="en-US" sz="2000" dirty="0"/>
              <a:t> </a:t>
            </a:r>
            <a:r>
              <a:rPr lang="en-US" sz="2000" dirty="0" err="1"/>
              <a:t>почела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1983. </a:t>
            </a:r>
            <a:r>
              <a:rPr lang="en-US" sz="2000" dirty="0" err="1" smtClean="0"/>
              <a:t>год</a:t>
            </a:r>
            <a:r>
              <a:rPr lang="sr-Cyrl-BA" sz="2000" dirty="0" smtClean="0"/>
              <a:t>ине и кориштена</a:t>
            </a:r>
            <a:r>
              <a:rPr lang="en-US" sz="2000" dirty="0" smtClean="0"/>
              <a:t> ј</a:t>
            </a:r>
            <a:r>
              <a:rPr lang="sr-Cyrl-BA" sz="2000" dirty="0" smtClean="0"/>
              <a:t>е</a:t>
            </a:r>
            <a:r>
              <a:rPr lang="en-US" sz="2000" dirty="0" smtClean="0"/>
              <a:t> </a:t>
            </a:r>
            <a:r>
              <a:rPr lang="en-US" sz="2000" dirty="0" err="1"/>
              <a:t>углавном</a:t>
            </a:r>
            <a:r>
              <a:rPr lang="en-US" sz="2000" dirty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/>
              <a:t>откопавање</a:t>
            </a:r>
            <a:r>
              <a:rPr lang="en-US" sz="2000" dirty="0"/>
              <a:t> </a:t>
            </a:r>
            <a:r>
              <a:rPr lang="en-US" sz="2000" dirty="0" err="1"/>
              <a:t>рудних</a:t>
            </a:r>
            <a:r>
              <a:rPr lang="en-US" sz="2000" dirty="0"/>
              <a:t> </a:t>
            </a:r>
            <a:r>
              <a:rPr lang="en-US" sz="2000" dirty="0" err="1"/>
              <a:t>жица</a:t>
            </a:r>
            <a:r>
              <a:rPr lang="en-US" sz="2000" dirty="0"/>
              <a:t> </a:t>
            </a:r>
            <a:r>
              <a:rPr lang="en-US" sz="2000" dirty="0" err="1"/>
              <a:t>моћности</a:t>
            </a:r>
            <a:r>
              <a:rPr lang="en-US" sz="2000" dirty="0"/>
              <a:t> 2 m и </a:t>
            </a:r>
            <a:r>
              <a:rPr lang="en-US" sz="2000" dirty="0" err="1"/>
              <a:t>више</a:t>
            </a:r>
            <a:r>
              <a:rPr lang="en-US" sz="2000" dirty="0"/>
              <a:t> и </a:t>
            </a:r>
            <a:r>
              <a:rPr lang="en-US" sz="2000" dirty="0" err="1"/>
              <a:t>углом</a:t>
            </a:r>
            <a:r>
              <a:rPr lang="en-US" sz="2000" dirty="0"/>
              <a:t> </a:t>
            </a:r>
            <a:r>
              <a:rPr lang="en-US" sz="2000" dirty="0" err="1"/>
              <a:t>залијегања</a:t>
            </a:r>
            <a:r>
              <a:rPr lang="en-US" sz="2000" dirty="0"/>
              <a:t> 70-90º</a:t>
            </a:r>
            <a:endParaRPr lang="sr-Latn-BA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192880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Проблем</a:t>
            </a:r>
            <a:r>
              <a:rPr lang="en-US" sz="2000" dirty="0" smtClean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настао</a:t>
            </a:r>
            <a:r>
              <a:rPr lang="en-US" sz="2000" dirty="0"/>
              <a:t> </a:t>
            </a:r>
            <a:r>
              <a:rPr lang="en-US" sz="2000" dirty="0" err="1"/>
              <a:t>непоштовањем</a:t>
            </a:r>
            <a:r>
              <a:rPr lang="en-US" sz="2000" dirty="0"/>
              <a:t> </a:t>
            </a:r>
            <a:r>
              <a:rPr lang="en-US" sz="2000" dirty="0" err="1"/>
              <a:t>технолошке</a:t>
            </a:r>
            <a:r>
              <a:rPr lang="en-US" sz="2000" dirty="0"/>
              <a:t> </a:t>
            </a:r>
            <a:r>
              <a:rPr lang="en-US" sz="2000" dirty="0" err="1"/>
              <a:t>дисциплине</a:t>
            </a:r>
            <a:r>
              <a:rPr lang="en-US" sz="2000" dirty="0"/>
              <a:t> </a:t>
            </a:r>
            <a:r>
              <a:rPr lang="en-US" sz="2000" dirty="0" err="1"/>
              <a:t>приликом</a:t>
            </a:r>
            <a:r>
              <a:rPr lang="en-US" sz="2000" dirty="0"/>
              <a:t> </a:t>
            </a:r>
            <a:r>
              <a:rPr lang="en-US" sz="2000" dirty="0" err="1"/>
              <a:t>примјене</a:t>
            </a:r>
            <a:r>
              <a:rPr lang="en-US" sz="2000" dirty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откопавања</a:t>
            </a:r>
            <a:r>
              <a:rPr lang="en-US" sz="2000" dirty="0"/>
              <a:t>, </a:t>
            </a:r>
            <a:r>
              <a:rPr lang="en-US" sz="2000" dirty="0" err="1"/>
              <a:t>најчешће</a:t>
            </a:r>
            <a:r>
              <a:rPr lang="en-US" sz="2000" dirty="0"/>
              <a:t> у </a:t>
            </a:r>
            <a:r>
              <a:rPr lang="en-US" sz="2000" dirty="0" err="1"/>
              <a:t>фази</a:t>
            </a:r>
            <a:r>
              <a:rPr lang="en-US" sz="2000" dirty="0"/>
              <a:t> </a:t>
            </a:r>
            <a:r>
              <a:rPr lang="en-US" sz="2000" dirty="0" err="1"/>
              <a:t>утовара</a:t>
            </a:r>
            <a:r>
              <a:rPr lang="en-US" sz="2000" dirty="0"/>
              <a:t> </a:t>
            </a:r>
            <a:r>
              <a:rPr lang="en-US" sz="2000" dirty="0" err="1"/>
              <a:t>руде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подетажних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,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чему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није</a:t>
            </a:r>
            <a:r>
              <a:rPr lang="en-US" sz="2000" dirty="0"/>
              <a:t> у </a:t>
            </a:r>
            <a:r>
              <a:rPr lang="en-US" sz="2000" dirty="0" err="1"/>
              <a:t>довољној</a:t>
            </a:r>
            <a:r>
              <a:rPr lang="en-US" sz="2000" dirty="0"/>
              <a:t> </a:t>
            </a:r>
            <a:r>
              <a:rPr lang="en-US" sz="2000" dirty="0" err="1"/>
              <a:t>мјери</a:t>
            </a:r>
            <a:r>
              <a:rPr lang="en-US" sz="2000" dirty="0"/>
              <a:t> </a:t>
            </a:r>
            <a:r>
              <a:rPr lang="en-US" sz="2000" dirty="0" err="1"/>
              <a:t>водило</a:t>
            </a:r>
            <a:r>
              <a:rPr lang="en-US" sz="2000" dirty="0"/>
              <a:t> </a:t>
            </a:r>
            <a:r>
              <a:rPr lang="en-US" sz="2000" dirty="0" err="1"/>
              <a:t>рачуна</a:t>
            </a:r>
            <a:r>
              <a:rPr lang="en-US" sz="2000" dirty="0"/>
              <a:t> о </a:t>
            </a:r>
            <a:r>
              <a:rPr lang="en-US" sz="2000" dirty="0" err="1"/>
              <a:t>количини</a:t>
            </a:r>
            <a:r>
              <a:rPr lang="en-US" sz="2000" dirty="0"/>
              <a:t> и </a:t>
            </a:r>
            <a:r>
              <a:rPr lang="en-US" sz="2000" dirty="0" err="1"/>
              <a:t>квалитету</a:t>
            </a:r>
            <a:r>
              <a:rPr lang="en-US" sz="2000" dirty="0"/>
              <a:t> </a:t>
            </a:r>
            <a:r>
              <a:rPr lang="en-US" sz="2000" dirty="0" err="1"/>
              <a:t>руде</a:t>
            </a:r>
            <a:r>
              <a:rPr lang="en-US" sz="2000" dirty="0"/>
              <a:t> </a:t>
            </a:r>
            <a:r>
              <a:rPr lang="en-US" sz="2000" dirty="0" err="1"/>
              <a:t>која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може</a:t>
            </a:r>
            <a:r>
              <a:rPr lang="en-US" sz="2000" dirty="0"/>
              <a:t> </a:t>
            </a:r>
            <a:r>
              <a:rPr lang="en-US" sz="2000" dirty="0" err="1"/>
              <a:t>утоварати</a:t>
            </a:r>
            <a:r>
              <a:rPr lang="en-US" sz="2000" dirty="0"/>
              <a:t>. </a:t>
            </a:r>
            <a:r>
              <a:rPr lang="en-US" sz="2000" dirty="0" err="1"/>
              <a:t>Један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</a:t>
            </a:r>
            <a:r>
              <a:rPr lang="en-US" sz="2000" dirty="0" err="1"/>
              <a:t>посебних</a:t>
            </a:r>
            <a:r>
              <a:rPr lang="en-US" sz="2000" dirty="0"/>
              <a:t> </a:t>
            </a:r>
            <a:r>
              <a:rPr lang="en-US" sz="2000" dirty="0" err="1"/>
              <a:t>проблема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пратио</a:t>
            </a:r>
            <a:r>
              <a:rPr lang="en-US" sz="2000" dirty="0"/>
              <a:t> </a:t>
            </a:r>
            <a:r>
              <a:rPr lang="en-US" sz="2000" dirty="0" err="1"/>
              <a:t>овакве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откопавања</a:t>
            </a:r>
            <a:r>
              <a:rPr lang="en-US" sz="2000" dirty="0"/>
              <a:t> </a:t>
            </a:r>
            <a:r>
              <a:rPr lang="en-US" sz="2000" dirty="0" err="1"/>
              <a:t>јесте</a:t>
            </a:r>
            <a:r>
              <a:rPr lang="en-US" sz="2000" dirty="0"/>
              <a:t> и </a:t>
            </a:r>
            <a:r>
              <a:rPr lang="en-US" sz="2000" dirty="0" err="1"/>
              <a:t>тај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приступ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поједине</a:t>
            </a:r>
            <a:r>
              <a:rPr lang="en-US" sz="2000" dirty="0"/>
              <a:t> </a:t>
            </a:r>
            <a:r>
              <a:rPr lang="en-US" sz="2000" dirty="0" err="1"/>
              <a:t>откопне</a:t>
            </a:r>
            <a:r>
              <a:rPr lang="en-US" sz="2000" dirty="0"/>
              <a:t> </a:t>
            </a:r>
            <a:r>
              <a:rPr lang="en-US" sz="2000" dirty="0" err="1"/>
              <a:t>нивое</a:t>
            </a:r>
            <a:r>
              <a:rPr lang="en-US" sz="2000" dirty="0"/>
              <a:t> </a:t>
            </a:r>
            <a:r>
              <a:rPr lang="en-US" sz="2000" dirty="0" err="1"/>
              <a:t>био</a:t>
            </a:r>
            <a:r>
              <a:rPr lang="en-US" sz="2000" dirty="0"/>
              <a:t> </a:t>
            </a:r>
            <a:r>
              <a:rPr lang="en-US" sz="2000" dirty="0" err="1"/>
              <a:t>омогућен</a:t>
            </a:r>
            <a:r>
              <a:rPr lang="en-US" sz="2000" dirty="0"/>
              <a:t> </a:t>
            </a:r>
            <a:r>
              <a:rPr lang="en-US" sz="2000" dirty="0" err="1"/>
              <a:t>искључиво</a:t>
            </a:r>
            <a:r>
              <a:rPr lang="en-US" sz="2000" dirty="0"/>
              <a:t> </a:t>
            </a:r>
            <a:r>
              <a:rPr lang="en-US" sz="2000" dirty="0" err="1"/>
              <a:t>кроз</a:t>
            </a:r>
            <a:r>
              <a:rPr lang="en-US" sz="2000" dirty="0"/>
              <a:t> </a:t>
            </a:r>
            <a:r>
              <a:rPr lang="en-US" sz="2000" dirty="0" err="1"/>
              <a:t>пролазно-вентилациони</a:t>
            </a:r>
            <a:r>
              <a:rPr lang="en-US" sz="2000" dirty="0"/>
              <a:t> </a:t>
            </a:r>
            <a:r>
              <a:rPr lang="en-US" sz="2000" dirty="0" err="1"/>
              <a:t>ускоп</a:t>
            </a:r>
            <a:r>
              <a:rPr lang="en-US" sz="2000" dirty="0"/>
              <a:t>, </a:t>
            </a:r>
            <a:r>
              <a:rPr lang="en-US" sz="2000" dirty="0" err="1"/>
              <a:t>преко</a:t>
            </a:r>
            <a:r>
              <a:rPr lang="en-US" sz="2000" dirty="0"/>
              <a:t> </a:t>
            </a:r>
            <a:r>
              <a:rPr lang="en-US" sz="2000" dirty="0" err="1"/>
              <a:t>кога</a:t>
            </a:r>
            <a:r>
              <a:rPr lang="en-US" sz="2000" dirty="0"/>
              <a:t> </a:t>
            </a:r>
            <a:r>
              <a:rPr lang="en-US" sz="2000" dirty="0" err="1"/>
              <a:t>су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вршиле</a:t>
            </a:r>
            <a:r>
              <a:rPr lang="en-US" sz="2000" dirty="0"/>
              <a:t> </a:t>
            </a:r>
            <a:r>
              <a:rPr lang="en-US" sz="2000" dirty="0" err="1"/>
              <a:t>све</a:t>
            </a:r>
            <a:r>
              <a:rPr lang="en-US" sz="2000" dirty="0"/>
              <a:t> </a:t>
            </a:r>
            <a:r>
              <a:rPr lang="en-US" sz="2000" dirty="0" err="1"/>
              <a:t>комуникације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припремним</a:t>
            </a:r>
            <a:r>
              <a:rPr lang="en-US" sz="2000" dirty="0"/>
              <a:t> и </a:t>
            </a:r>
            <a:r>
              <a:rPr lang="en-US" sz="2000" dirty="0" err="1"/>
              <a:t>откопним</a:t>
            </a:r>
            <a:r>
              <a:rPr lang="en-US" sz="2000" dirty="0"/>
              <a:t> </a:t>
            </a:r>
            <a:r>
              <a:rPr lang="en-US" sz="2000" dirty="0" err="1"/>
              <a:t>просторијама</a:t>
            </a:r>
            <a:r>
              <a:rPr lang="en-US" sz="2000" dirty="0"/>
              <a:t> у </a:t>
            </a:r>
            <a:r>
              <a:rPr lang="en-US" sz="2000" dirty="0" err="1"/>
              <a:t>оквиру</a:t>
            </a:r>
            <a:r>
              <a:rPr lang="en-US" sz="2000" dirty="0"/>
              <a:t> </a:t>
            </a:r>
            <a:r>
              <a:rPr lang="en-US" sz="2000" dirty="0" err="1"/>
              <a:t>рудног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 smtClean="0"/>
              <a:t>.</a:t>
            </a:r>
            <a:endParaRPr lang="sr-Latn-BA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442913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26.04.2001.год. </a:t>
            </a:r>
            <a:r>
              <a:rPr lang="en-US" dirty="0" err="1" smtClean="0"/>
              <a:t>радови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откопавању</a:t>
            </a:r>
            <a:r>
              <a:rPr lang="en-US" dirty="0" smtClean="0"/>
              <a:t> </a:t>
            </a:r>
            <a:r>
              <a:rPr lang="en-US" dirty="0" err="1" smtClean="0"/>
              <a:t>руде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изводе</a:t>
            </a:r>
            <a:r>
              <a:rPr lang="en-US" dirty="0" smtClean="0"/>
              <a:t> </a:t>
            </a:r>
            <a:r>
              <a:rPr lang="en-US" dirty="0" err="1" smtClean="0"/>
              <a:t>подетажном</a:t>
            </a:r>
            <a:r>
              <a:rPr lang="en-US" dirty="0" smtClean="0"/>
              <a:t> </a:t>
            </a:r>
            <a:r>
              <a:rPr lang="en-US" dirty="0" err="1" smtClean="0"/>
              <a:t>методом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sr-Cyrl-BA" dirty="0" smtClean="0"/>
              <a:t>обарањем </a:t>
            </a:r>
            <a:r>
              <a:rPr lang="en-US" dirty="0" err="1" smtClean="0"/>
              <a:t>кровине</a:t>
            </a:r>
            <a:r>
              <a:rPr lang="en-US" dirty="0" smtClean="0"/>
              <a:t> </a:t>
            </a:r>
            <a:r>
              <a:rPr lang="en-US" dirty="0" err="1" smtClean="0"/>
              <a:t>уз</a:t>
            </a:r>
            <a:r>
              <a:rPr lang="en-US" dirty="0" smtClean="0"/>
              <a:t> </a:t>
            </a:r>
            <a:r>
              <a:rPr lang="en-US" dirty="0" err="1" smtClean="0"/>
              <a:t>примјену</a:t>
            </a:r>
            <a:r>
              <a:rPr lang="en-US" dirty="0" smtClean="0"/>
              <a:t> </a:t>
            </a:r>
            <a:r>
              <a:rPr lang="en-US" dirty="0" err="1" smtClean="0"/>
              <a:t>дизел</a:t>
            </a:r>
            <a:r>
              <a:rPr lang="en-US" dirty="0" smtClean="0"/>
              <a:t> </a:t>
            </a:r>
            <a:r>
              <a:rPr lang="en-US" dirty="0" err="1" smtClean="0"/>
              <a:t>утоваривача</a:t>
            </a:r>
            <a:r>
              <a:rPr lang="sr-Cyrl-BA" dirty="0" smtClean="0"/>
              <a:t>, при чему се</a:t>
            </a:r>
            <a:r>
              <a:rPr lang="en-US" dirty="0" smtClean="0"/>
              <a:t> </a:t>
            </a:r>
            <a:r>
              <a:rPr lang="en-US" dirty="0" err="1" smtClean="0"/>
              <a:t>постижу</a:t>
            </a:r>
            <a:r>
              <a:rPr lang="en-US" dirty="0" smtClean="0"/>
              <a:t> </a:t>
            </a:r>
            <a:r>
              <a:rPr lang="en-US" dirty="0" err="1"/>
              <a:t>знатно</a:t>
            </a:r>
            <a:r>
              <a:rPr lang="en-US" dirty="0"/>
              <a:t> </a:t>
            </a:r>
            <a:r>
              <a:rPr lang="en-US" dirty="0" err="1"/>
              <a:t>већи</a:t>
            </a:r>
            <a:r>
              <a:rPr lang="en-US" dirty="0"/>
              <a:t> </a:t>
            </a:r>
            <a:r>
              <a:rPr lang="en-US" dirty="0" err="1"/>
              <a:t>капацитети</a:t>
            </a:r>
            <a:r>
              <a:rPr lang="en-US" dirty="0"/>
              <a:t> </a:t>
            </a:r>
            <a:r>
              <a:rPr lang="en-US" dirty="0" err="1"/>
              <a:t>откопавања</a:t>
            </a:r>
            <a:r>
              <a:rPr lang="en-US" dirty="0"/>
              <a:t> у </a:t>
            </a:r>
            <a:r>
              <a:rPr lang="en-US" dirty="0" err="1"/>
              <a:t>односу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откопавање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опремом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пнеуматски</a:t>
            </a:r>
            <a:r>
              <a:rPr lang="en-US" dirty="0"/>
              <a:t> </a:t>
            </a:r>
            <a:r>
              <a:rPr lang="en-US" dirty="0" err="1"/>
              <a:t>погон</a:t>
            </a:r>
            <a:r>
              <a:rPr lang="en-US" dirty="0"/>
              <a:t>. </a:t>
            </a:r>
            <a:endParaRPr lang="sr-Latn-BA" dirty="0"/>
          </a:p>
        </p:txBody>
      </p:sp>
      <p:sp>
        <p:nvSpPr>
          <p:cNvPr id="8" name="Rectangle 7"/>
          <p:cNvSpPr/>
          <p:nvPr/>
        </p:nvSpPr>
        <p:spPr>
          <a:xfrm>
            <a:off x="0" y="564357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dirty="0" smtClean="0"/>
              <a:t> </a:t>
            </a:r>
            <a:r>
              <a:rPr lang="en-US" sz="2000" dirty="0" err="1" smtClean="0"/>
              <a:t>Код</a:t>
            </a:r>
            <a:r>
              <a:rPr lang="en-US" sz="2000" dirty="0" smtClean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приступ</a:t>
            </a:r>
            <a:r>
              <a:rPr lang="en-US" sz="2000" dirty="0"/>
              <a:t> </a:t>
            </a:r>
            <a:r>
              <a:rPr lang="en-US" sz="2000" dirty="0" err="1"/>
              <a:t>опреме</a:t>
            </a:r>
            <a:r>
              <a:rPr lang="en-US" sz="2000" dirty="0"/>
              <a:t> и </a:t>
            </a:r>
            <a:r>
              <a:rPr lang="en-US" sz="2000" dirty="0" err="1"/>
              <a:t>људи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радилиштима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појединим</a:t>
            </a:r>
            <a:r>
              <a:rPr lang="en-US" sz="2000" dirty="0"/>
              <a:t> </a:t>
            </a:r>
            <a:r>
              <a:rPr lang="en-US" sz="2000" dirty="0" err="1"/>
              <a:t>нивоима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ријешен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тај</a:t>
            </a:r>
            <a:r>
              <a:rPr lang="en-US" sz="2000" dirty="0"/>
              <a:t> </a:t>
            </a:r>
            <a:r>
              <a:rPr lang="en-US" sz="2000" dirty="0" err="1"/>
              <a:t>начин</a:t>
            </a:r>
            <a:r>
              <a:rPr lang="en-US" sz="2000" dirty="0"/>
              <a:t> </a:t>
            </a:r>
            <a:r>
              <a:rPr lang="en-US" sz="2000" dirty="0" err="1"/>
              <a:t>што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комуникације</a:t>
            </a:r>
            <a:r>
              <a:rPr lang="en-US" sz="2000" dirty="0"/>
              <a:t> </a:t>
            </a:r>
            <a:r>
              <a:rPr lang="en-US" sz="2000" dirty="0" err="1"/>
              <a:t>остварују</a:t>
            </a:r>
            <a:r>
              <a:rPr lang="en-US" sz="2000" dirty="0"/>
              <a:t> </a:t>
            </a:r>
            <a:r>
              <a:rPr lang="en-US" sz="2000" dirty="0" err="1"/>
              <a:t>преко</a:t>
            </a:r>
            <a:r>
              <a:rPr lang="en-US" sz="2000" dirty="0"/>
              <a:t> </a:t>
            </a:r>
            <a:r>
              <a:rPr lang="en-US" sz="2000" dirty="0" err="1"/>
              <a:t>израђених</a:t>
            </a:r>
            <a:r>
              <a:rPr lang="en-US" sz="2000" dirty="0"/>
              <a:t> </a:t>
            </a:r>
            <a:r>
              <a:rPr lang="en-US" sz="2000" dirty="0" err="1"/>
              <a:t>откопних</a:t>
            </a:r>
            <a:r>
              <a:rPr lang="en-US" sz="2000" dirty="0"/>
              <a:t> </a:t>
            </a:r>
            <a:r>
              <a:rPr lang="en-US" sz="2000" dirty="0" err="1" smtClean="0"/>
              <a:t>рампи</a:t>
            </a:r>
            <a:r>
              <a:rPr lang="sr-Cyrl-BA" sz="2000" dirty="0" smtClean="0"/>
              <a:t> у подини рудне жице</a:t>
            </a:r>
            <a:r>
              <a:rPr lang="en-US" sz="2000" dirty="0" smtClean="0"/>
              <a:t>. </a:t>
            </a:r>
            <a:endParaRPr lang="sr-Latn-BA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Геометрија</a:t>
            </a:r>
            <a:r>
              <a:rPr lang="en-US" sz="2000" dirty="0" smtClean="0"/>
              <a:t> </a:t>
            </a:r>
            <a:r>
              <a:rPr lang="en-US" sz="2000" dirty="0" err="1"/>
              <a:t>рудног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иста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висини</a:t>
            </a:r>
            <a:r>
              <a:rPr lang="en-US" sz="2000" dirty="0"/>
              <a:t> 40-60 m, </a:t>
            </a:r>
            <a:r>
              <a:rPr lang="en-US" sz="2000" dirty="0" err="1"/>
              <a:t>док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дужина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ранијих</a:t>
            </a:r>
            <a:r>
              <a:rPr lang="en-US" sz="2000" dirty="0"/>
              <a:t> 100 m </a:t>
            </a:r>
            <a:r>
              <a:rPr lang="en-US" sz="2000" dirty="0" err="1"/>
              <a:t>повећава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200-300 m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sz="2000" dirty="0" err="1"/>
              <a:t>Осим</a:t>
            </a:r>
            <a:r>
              <a:rPr lang="en-US" sz="2000" dirty="0"/>
              <a:t> </a:t>
            </a:r>
            <a:r>
              <a:rPr lang="en-US" sz="2000" dirty="0" err="1"/>
              <a:t>рампе</a:t>
            </a:r>
            <a:r>
              <a:rPr lang="en-US" sz="2000" dirty="0"/>
              <a:t> у </a:t>
            </a:r>
            <a:r>
              <a:rPr lang="en-US" sz="2000" dirty="0" err="1"/>
              <a:t>подини</a:t>
            </a:r>
            <a:r>
              <a:rPr lang="en-US" sz="2000" dirty="0"/>
              <a:t> </a:t>
            </a:r>
            <a:r>
              <a:rPr lang="en-US" sz="2000" dirty="0" err="1"/>
              <a:t>рудне</a:t>
            </a:r>
            <a:r>
              <a:rPr lang="en-US" sz="2000" dirty="0"/>
              <a:t> </a:t>
            </a:r>
            <a:r>
              <a:rPr lang="en-US" sz="2000" dirty="0" err="1"/>
              <a:t>жице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израђују</a:t>
            </a:r>
            <a:r>
              <a:rPr lang="en-US" sz="2000" dirty="0"/>
              <a:t> и </a:t>
            </a:r>
            <a:r>
              <a:rPr lang="en-US" sz="2000" dirty="0" err="1"/>
              <a:t>следећи</a:t>
            </a:r>
            <a:r>
              <a:rPr lang="en-US" sz="2000" dirty="0"/>
              <a:t> </a:t>
            </a:r>
            <a:r>
              <a:rPr lang="en-US" sz="2000" dirty="0" err="1"/>
              <a:t>припремни</a:t>
            </a:r>
            <a:r>
              <a:rPr lang="en-US" sz="2000" dirty="0"/>
              <a:t> </a:t>
            </a:r>
            <a:r>
              <a:rPr lang="en-US" sz="2000" dirty="0" err="1"/>
              <a:t>објекти</a:t>
            </a:r>
            <a:r>
              <a:rPr lang="en-US" sz="2000" dirty="0"/>
              <a:t> и </a:t>
            </a:r>
            <a:r>
              <a:rPr lang="en-US" sz="2000" dirty="0" err="1"/>
              <a:t>то</a:t>
            </a:r>
            <a:r>
              <a:rPr lang="en-US" sz="2000" dirty="0"/>
              <a:t>: </a:t>
            </a:r>
            <a:r>
              <a:rPr lang="en-US" sz="2000" dirty="0" err="1"/>
              <a:t>транспортни</a:t>
            </a:r>
            <a:r>
              <a:rPr lang="en-US" sz="2000" dirty="0"/>
              <a:t> </a:t>
            </a:r>
            <a:r>
              <a:rPr lang="en-US" sz="2000" dirty="0" err="1"/>
              <a:t>ходник</a:t>
            </a:r>
            <a:r>
              <a:rPr lang="en-US" sz="2000" dirty="0"/>
              <a:t>, </a:t>
            </a:r>
            <a:r>
              <a:rPr lang="en-US" sz="2000" dirty="0" err="1"/>
              <a:t>вентилациони</a:t>
            </a:r>
            <a:r>
              <a:rPr lang="en-US" sz="2000" dirty="0"/>
              <a:t> </a:t>
            </a:r>
            <a:r>
              <a:rPr lang="en-US" sz="2000" dirty="0" err="1"/>
              <a:t>ходник</a:t>
            </a:r>
            <a:r>
              <a:rPr lang="en-US" sz="2000" dirty="0"/>
              <a:t>, </a:t>
            </a:r>
            <a:r>
              <a:rPr lang="en-US" sz="2000" dirty="0" err="1"/>
              <a:t>прилазно-спојни</a:t>
            </a:r>
            <a:r>
              <a:rPr lang="en-US" sz="2000" dirty="0"/>
              <a:t> </a:t>
            </a:r>
            <a:r>
              <a:rPr lang="en-US" sz="2000" dirty="0" err="1"/>
              <a:t>ходник</a:t>
            </a:r>
            <a:r>
              <a:rPr lang="en-US" sz="2000" dirty="0"/>
              <a:t> и </a:t>
            </a:r>
            <a:r>
              <a:rPr lang="en-US" sz="2000" dirty="0" err="1" smtClean="0"/>
              <a:t>ускопи</a:t>
            </a:r>
            <a:r>
              <a:rPr lang="sr-Cyrl-BA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/>
              <a:t>док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подетажни</a:t>
            </a:r>
            <a:r>
              <a:rPr lang="en-US" sz="2000" dirty="0"/>
              <a:t> </a:t>
            </a:r>
            <a:r>
              <a:rPr lang="en-US" sz="2000" dirty="0" err="1"/>
              <a:t>ходници</a:t>
            </a:r>
            <a:r>
              <a:rPr lang="en-US" sz="2000" dirty="0"/>
              <a:t> и </a:t>
            </a:r>
            <a:r>
              <a:rPr lang="en-US" sz="2000" dirty="0" err="1"/>
              <a:t>ускопи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засјеке</a:t>
            </a:r>
            <a:r>
              <a:rPr lang="en-US" sz="2000" dirty="0"/>
              <a:t> </a:t>
            </a:r>
            <a:r>
              <a:rPr lang="en-US" sz="2000" dirty="0" err="1"/>
              <a:t>израђују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руди</a:t>
            </a:r>
            <a:r>
              <a:rPr lang="en-US" sz="2000" dirty="0"/>
              <a:t> </a:t>
            </a:r>
            <a:r>
              <a:rPr lang="en-US" sz="2000" dirty="0" err="1"/>
              <a:t>при</a:t>
            </a:r>
            <a:r>
              <a:rPr lang="en-US" sz="2000" dirty="0"/>
              <a:t> </a:t>
            </a:r>
            <a:r>
              <a:rPr lang="en-US" sz="2000" dirty="0" err="1"/>
              <a:t>чему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задржава</a:t>
            </a:r>
            <a:r>
              <a:rPr lang="en-US" sz="2000" dirty="0"/>
              <a:t> </a:t>
            </a:r>
            <a:r>
              <a:rPr lang="en-US" sz="2000" dirty="0" err="1"/>
              <a:t>принцип</a:t>
            </a:r>
            <a:r>
              <a:rPr lang="en-US" sz="2000" dirty="0"/>
              <a:t> </a:t>
            </a:r>
            <a:r>
              <a:rPr lang="en-US" sz="2000" dirty="0" err="1"/>
              <a:t>откопавања</a:t>
            </a:r>
            <a:r>
              <a:rPr lang="en-US" sz="2000" dirty="0"/>
              <a:t> </a:t>
            </a:r>
            <a:r>
              <a:rPr lang="en-US" sz="2000" dirty="0" err="1"/>
              <a:t>одозго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доле</a:t>
            </a:r>
            <a:r>
              <a:rPr lang="en-US" sz="2000" dirty="0"/>
              <a:t>.</a:t>
            </a:r>
            <a:r>
              <a:rPr lang="en-US" sz="2000" dirty="0" smtClean="0"/>
              <a:t> </a:t>
            </a:r>
            <a:endParaRPr lang="sr-Latn-BA" sz="20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4000" cy="467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86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ПРИНЦИП РАДА КОД ПОДЕТАЖНЕ МЕТОДЕ</a:t>
            </a:r>
            <a:endParaRPr lang="sr-Latn-BA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0" y="57148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Принцип</a:t>
            </a:r>
            <a:r>
              <a:rPr lang="en-US" sz="2000" dirty="0" smtClean="0"/>
              <a:t> </a:t>
            </a:r>
            <a:r>
              <a:rPr lang="en-US" sz="2000" dirty="0" err="1"/>
              <a:t>рада</a:t>
            </a:r>
            <a:r>
              <a:rPr lang="en-US" sz="2000" dirty="0"/>
              <a:t> </a:t>
            </a:r>
            <a:r>
              <a:rPr lang="en-US" sz="2000" dirty="0" err="1"/>
              <a:t>код</a:t>
            </a:r>
            <a:r>
              <a:rPr lang="en-US" sz="2000" dirty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откопавања</a:t>
            </a:r>
            <a:r>
              <a:rPr lang="en-US" sz="2000" dirty="0"/>
              <a:t> </a:t>
            </a:r>
            <a:r>
              <a:rPr lang="en-US" sz="2000" dirty="0" err="1"/>
              <a:t>састоји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у </a:t>
            </a:r>
            <a:r>
              <a:rPr lang="en-US" sz="2000" dirty="0" err="1"/>
              <a:t>томе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нивоа</a:t>
            </a:r>
            <a:r>
              <a:rPr lang="en-US" sz="2000" dirty="0"/>
              <a:t> </a:t>
            </a:r>
            <a:r>
              <a:rPr lang="en-US" sz="2000" dirty="0" err="1"/>
              <a:t>транспортног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 (ТХ) </a:t>
            </a:r>
            <a:r>
              <a:rPr lang="en-US" sz="2000" dirty="0" err="1"/>
              <a:t>израде</a:t>
            </a:r>
            <a:r>
              <a:rPr lang="en-US" sz="2000" dirty="0"/>
              <a:t> </a:t>
            </a:r>
            <a:r>
              <a:rPr lang="en-US" sz="2000" dirty="0" err="1"/>
              <a:t>два</a:t>
            </a:r>
            <a:r>
              <a:rPr lang="en-US" sz="2000" dirty="0"/>
              <a:t> </a:t>
            </a:r>
            <a:r>
              <a:rPr lang="en-US" sz="2000" dirty="0" err="1"/>
              <a:t>ускопа</a:t>
            </a:r>
            <a:r>
              <a:rPr lang="en-US" sz="2000" dirty="0"/>
              <a:t> </a:t>
            </a:r>
            <a:r>
              <a:rPr lang="en-US" sz="2000" dirty="0" err="1"/>
              <a:t>приближно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средини</a:t>
            </a:r>
            <a:r>
              <a:rPr lang="en-US" sz="2000" dirty="0"/>
              <a:t> </a:t>
            </a:r>
            <a:r>
              <a:rPr lang="en-US" sz="2000" dirty="0" err="1"/>
              <a:t>откопног</a:t>
            </a:r>
            <a:r>
              <a:rPr lang="en-US" sz="2000" dirty="0"/>
              <a:t> </a:t>
            </a:r>
            <a:r>
              <a:rPr lang="en-US" sz="2000" dirty="0" err="1"/>
              <a:t>блока</a:t>
            </a:r>
            <a:r>
              <a:rPr lang="en-US" sz="2000" dirty="0"/>
              <a:t> у </a:t>
            </a:r>
            <a:r>
              <a:rPr lang="en-US" sz="2000" dirty="0" err="1"/>
              <a:t>подини</a:t>
            </a:r>
            <a:r>
              <a:rPr lang="en-US" sz="2000" dirty="0"/>
              <a:t> </a:t>
            </a:r>
            <a:r>
              <a:rPr lang="en-US" sz="2000" dirty="0" err="1"/>
              <a:t>рудне</a:t>
            </a:r>
            <a:r>
              <a:rPr lang="en-US" sz="2000" dirty="0"/>
              <a:t> </a:t>
            </a:r>
            <a:r>
              <a:rPr lang="en-US" sz="2000" dirty="0" err="1"/>
              <a:t>жице</a:t>
            </a:r>
            <a:r>
              <a:rPr lang="en-US" sz="2000" dirty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/>
              <a:t>нивоа</a:t>
            </a:r>
            <a:r>
              <a:rPr lang="en-US" sz="2000" dirty="0"/>
              <a:t> </a:t>
            </a:r>
            <a:r>
              <a:rPr lang="en-US" sz="2000" dirty="0" err="1"/>
              <a:t>вентилационог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 (ВХ)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међусобном</a:t>
            </a:r>
            <a:r>
              <a:rPr lang="en-US" sz="2000" dirty="0"/>
              <a:t> </a:t>
            </a:r>
            <a:r>
              <a:rPr lang="en-US" sz="2000" dirty="0" err="1"/>
              <a:t>растојању</a:t>
            </a:r>
            <a:r>
              <a:rPr lang="en-US" sz="2000" dirty="0"/>
              <a:t> </a:t>
            </a:r>
            <a:r>
              <a:rPr lang="en-US" sz="2000" dirty="0" err="1"/>
              <a:t>од</a:t>
            </a:r>
            <a:r>
              <a:rPr lang="en-US" sz="2000" dirty="0"/>
              <a:t> 10-15 m. </a:t>
            </a:r>
            <a:endParaRPr lang="sr-Latn-BA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1857364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Након</a:t>
            </a:r>
            <a:r>
              <a:rPr lang="en-US" sz="2000" dirty="0" smtClean="0"/>
              <a:t>  </a:t>
            </a:r>
            <a:r>
              <a:rPr lang="en-US" sz="2000" dirty="0" err="1"/>
              <a:t>завршетка</a:t>
            </a:r>
            <a:r>
              <a:rPr lang="en-US" sz="2000" dirty="0"/>
              <a:t> </a:t>
            </a:r>
            <a:r>
              <a:rPr lang="en-US" sz="2000" dirty="0" err="1"/>
              <a:t>или</a:t>
            </a:r>
            <a:r>
              <a:rPr lang="en-US" sz="2000" dirty="0"/>
              <a:t> </a:t>
            </a:r>
            <a:r>
              <a:rPr lang="en-US" sz="2000" dirty="0" err="1"/>
              <a:t>паралелно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израдом</a:t>
            </a:r>
            <a:r>
              <a:rPr lang="en-US" sz="2000" dirty="0"/>
              <a:t> </a:t>
            </a:r>
            <a:r>
              <a:rPr lang="en-US" sz="2000" dirty="0" err="1"/>
              <a:t>ових</a:t>
            </a:r>
            <a:r>
              <a:rPr lang="en-US" sz="2000" dirty="0"/>
              <a:t> </a:t>
            </a:r>
            <a:r>
              <a:rPr lang="en-US" sz="2000" dirty="0" err="1"/>
              <a:t>ускопа</a:t>
            </a:r>
            <a:r>
              <a:rPr lang="en-US" sz="2000" dirty="0"/>
              <a:t> </a:t>
            </a:r>
            <a:r>
              <a:rPr lang="en-US" sz="2000" dirty="0" err="1"/>
              <a:t>приступа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изради</a:t>
            </a:r>
            <a:r>
              <a:rPr lang="en-US" sz="2000" dirty="0"/>
              <a:t> </a:t>
            </a:r>
            <a:r>
              <a:rPr lang="en-US" sz="2000" dirty="0" err="1"/>
              <a:t>силазне</a:t>
            </a:r>
            <a:r>
              <a:rPr lang="en-US" sz="2000" dirty="0"/>
              <a:t> </a:t>
            </a:r>
            <a:r>
              <a:rPr lang="en-US" sz="2000" dirty="0" err="1"/>
              <a:t>откопне</a:t>
            </a:r>
            <a:r>
              <a:rPr lang="en-US" sz="2000" dirty="0"/>
              <a:t> </a:t>
            </a:r>
            <a:r>
              <a:rPr lang="en-US" sz="2000" dirty="0" err="1"/>
              <a:t>рампе</a:t>
            </a:r>
            <a:r>
              <a:rPr lang="en-US" sz="2000" dirty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/>
              <a:t>нивоа</a:t>
            </a:r>
            <a:r>
              <a:rPr lang="en-US" sz="2000" dirty="0"/>
              <a:t> </a:t>
            </a:r>
            <a:r>
              <a:rPr lang="en-US" sz="2000" dirty="0" err="1"/>
              <a:t>првог</a:t>
            </a:r>
            <a:r>
              <a:rPr lang="en-US" sz="2000" dirty="0"/>
              <a:t> </a:t>
            </a:r>
            <a:r>
              <a:rPr lang="en-US" sz="2000" dirty="0" err="1"/>
              <a:t>подетажног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 (ПХ-1), </a:t>
            </a:r>
            <a:r>
              <a:rPr lang="en-US" sz="2000" dirty="0" err="1"/>
              <a:t>одакле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даље</a:t>
            </a:r>
            <a:r>
              <a:rPr lang="en-US" sz="2000" dirty="0"/>
              <a:t> </a:t>
            </a:r>
            <a:r>
              <a:rPr lang="en-US" sz="2000" dirty="0" err="1"/>
              <a:t>израдом</a:t>
            </a:r>
            <a:r>
              <a:rPr lang="en-US" sz="2000" dirty="0"/>
              <a:t> </a:t>
            </a:r>
            <a:r>
              <a:rPr lang="en-US" sz="2000" dirty="0" err="1"/>
              <a:t>прилазно-спојних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 </a:t>
            </a:r>
            <a:r>
              <a:rPr lang="en-US" sz="2000" dirty="0" err="1"/>
              <a:t>врши</a:t>
            </a:r>
            <a:r>
              <a:rPr lang="en-US" sz="2000" dirty="0"/>
              <a:t> </a:t>
            </a:r>
            <a:r>
              <a:rPr lang="en-US" sz="2000" dirty="0" err="1"/>
              <a:t>повезивање</a:t>
            </a:r>
            <a:r>
              <a:rPr lang="en-US" sz="2000" dirty="0"/>
              <a:t> </a:t>
            </a:r>
            <a:r>
              <a:rPr lang="en-US" sz="2000" dirty="0" err="1"/>
              <a:t>ускопа</a:t>
            </a:r>
            <a:r>
              <a:rPr lang="en-US" sz="2000" dirty="0"/>
              <a:t> и </a:t>
            </a:r>
            <a:r>
              <a:rPr lang="en-US" sz="2000" dirty="0" err="1"/>
              <a:t>рампе</a:t>
            </a:r>
            <a:r>
              <a:rPr lang="en-US" sz="2000" dirty="0"/>
              <a:t> </a:t>
            </a:r>
            <a:r>
              <a:rPr lang="en-US" sz="2000" dirty="0" err="1"/>
              <a:t>као</a:t>
            </a:r>
            <a:r>
              <a:rPr lang="en-US" sz="2000" dirty="0"/>
              <a:t> и </a:t>
            </a:r>
            <a:r>
              <a:rPr lang="en-US" sz="2000" dirty="0" err="1"/>
              <a:t>пресијецање</a:t>
            </a:r>
            <a:r>
              <a:rPr lang="en-US" sz="2000" dirty="0"/>
              <a:t> </a:t>
            </a:r>
            <a:r>
              <a:rPr lang="en-US" sz="2000" dirty="0" err="1"/>
              <a:t>рудне</a:t>
            </a:r>
            <a:r>
              <a:rPr lang="en-US" sz="2000" dirty="0"/>
              <a:t> </a:t>
            </a:r>
            <a:r>
              <a:rPr lang="en-US" sz="2000" dirty="0" err="1"/>
              <a:t>жице</a:t>
            </a:r>
            <a:r>
              <a:rPr lang="en-US" sz="2000" dirty="0"/>
              <a:t>. </a:t>
            </a:r>
            <a:r>
              <a:rPr lang="en-US" sz="2000" dirty="0" err="1"/>
              <a:t>Након</a:t>
            </a:r>
            <a:r>
              <a:rPr lang="en-US" sz="2000" dirty="0"/>
              <a:t> </a:t>
            </a:r>
            <a:r>
              <a:rPr lang="en-US" sz="2000" dirty="0" err="1"/>
              <a:t>пресијецања</a:t>
            </a:r>
            <a:r>
              <a:rPr lang="en-US" sz="2000" dirty="0"/>
              <a:t> </a:t>
            </a:r>
            <a:r>
              <a:rPr lang="en-US" sz="2000" dirty="0" err="1"/>
              <a:t>рудне</a:t>
            </a:r>
            <a:r>
              <a:rPr lang="en-US" sz="2000" dirty="0"/>
              <a:t> </a:t>
            </a:r>
            <a:r>
              <a:rPr lang="en-US" sz="2000" dirty="0" err="1"/>
              <a:t>жице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истој</a:t>
            </a:r>
            <a:r>
              <a:rPr lang="en-US" sz="2000" dirty="0"/>
              <a:t> </a:t>
            </a:r>
            <a:r>
              <a:rPr lang="sr-Cyrl-BA" sz="2000" dirty="0"/>
              <a:t>се </a:t>
            </a:r>
            <a:r>
              <a:rPr lang="en-US" sz="2000" dirty="0" err="1"/>
              <a:t>раде</a:t>
            </a:r>
            <a:r>
              <a:rPr lang="en-US" sz="2000" dirty="0"/>
              <a:t> </a:t>
            </a:r>
            <a:r>
              <a:rPr lang="en-US" sz="2000" dirty="0" err="1"/>
              <a:t>подетажни</a:t>
            </a:r>
            <a:r>
              <a:rPr lang="en-US" sz="2000" dirty="0"/>
              <a:t> </a:t>
            </a:r>
            <a:r>
              <a:rPr lang="en-US" sz="2000" dirty="0" err="1"/>
              <a:t>ходници</a:t>
            </a:r>
            <a:r>
              <a:rPr lang="en-US" sz="2000" dirty="0"/>
              <a:t> </a:t>
            </a:r>
            <a:r>
              <a:rPr lang="sr-Cyrl-BA" sz="2000" dirty="0"/>
              <a:t>до границе откопног блока</a:t>
            </a:r>
            <a:endParaRPr lang="sr-Latn-BA" sz="2000" dirty="0"/>
          </a:p>
        </p:txBody>
      </p:sp>
      <p:sp>
        <p:nvSpPr>
          <p:cNvPr id="7" name="Rectangle 6"/>
          <p:cNvSpPr/>
          <p:nvPr/>
        </p:nvSpPr>
        <p:spPr>
          <a:xfrm>
            <a:off x="0" y="342900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Динамику</a:t>
            </a:r>
            <a:r>
              <a:rPr lang="en-US" sz="2000" dirty="0" smtClean="0"/>
              <a:t> </a:t>
            </a:r>
            <a:r>
              <a:rPr lang="en-US" sz="2000" dirty="0" err="1"/>
              <a:t>радова</a:t>
            </a:r>
            <a:r>
              <a:rPr lang="en-US" sz="2000" dirty="0"/>
              <a:t> </a:t>
            </a:r>
            <a:r>
              <a:rPr lang="en-US" sz="2000" dirty="0" err="1"/>
              <a:t>код</a:t>
            </a:r>
            <a:r>
              <a:rPr lang="en-US" sz="2000" dirty="0"/>
              <a:t> </a:t>
            </a:r>
            <a:r>
              <a:rPr lang="en-US" sz="2000" dirty="0" err="1"/>
              <a:t>ове</a:t>
            </a:r>
            <a:r>
              <a:rPr lang="en-US" sz="2000" dirty="0"/>
              <a:t> </a:t>
            </a:r>
            <a:r>
              <a:rPr lang="en-US" sz="2000" dirty="0" err="1"/>
              <a:t>методе</a:t>
            </a:r>
            <a:r>
              <a:rPr lang="en-US" sz="2000" dirty="0"/>
              <a:t> </a:t>
            </a:r>
            <a:r>
              <a:rPr lang="en-US" sz="2000" dirty="0" err="1"/>
              <a:t>треба</a:t>
            </a:r>
            <a:r>
              <a:rPr lang="en-US" sz="2000" dirty="0"/>
              <a:t> </a:t>
            </a:r>
            <a:r>
              <a:rPr lang="en-US" sz="2000" dirty="0" err="1"/>
              <a:t>ускладити</a:t>
            </a:r>
            <a:r>
              <a:rPr lang="en-US" sz="2000" dirty="0"/>
              <a:t> </a:t>
            </a:r>
            <a:r>
              <a:rPr lang="en-US" sz="2000" dirty="0" err="1"/>
              <a:t>тако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израда</a:t>
            </a:r>
            <a:r>
              <a:rPr lang="en-US" sz="2000" dirty="0"/>
              <a:t> </a:t>
            </a:r>
            <a:r>
              <a:rPr lang="en-US" sz="2000" dirty="0" err="1"/>
              <a:t>откопне</a:t>
            </a:r>
            <a:r>
              <a:rPr lang="en-US" sz="2000" dirty="0"/>
              <a:t> </a:t>
            </a:r>
            <a:r>
              <a:rPr lang="en-US" sz="2000" dirty="0" err="1"/>
              <a:t>рампе</a:t>
            </a:r>
            <a:r>
              <a:rPr lang="en-US" sz="2000" dirty="0"/>
              <a:t> </a:t>
            </a:r>
            <a:r>
              <a:rPr lang="en-US" sz="2000" dirty="0" err="1"/>
              <a:t>напредује</a:t>
            </a:r>
            <a:r>
              <a:rPr lang="en-US" sz="2000" dirty="0"/>
              <a:t> у </a:t>
            </a:r>
            <a:r>
              <a:rPr lang="en-US" sz="2000" dirty="0" err="1"/>
              <a:t>односу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израду</a:t>
            </a:r>
            <a:r>
              <a:rPr lang="en-US" sz="2000" dirty="0"/>
              <a:t> </a:t>
            </a:r>
            <a:r>
              <a:rPr lang="en-US" sz="2000" dirty="0" err="1"/>
              <a:t>подетажних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sr-Cyrl-BA" sz="2000" dirty="0"/>
              <a:t>, </a:t>
            </a:r>
            <a:r>
              <a:rPr lang="en-US" sz="2000" dirty="0" err="1"/>
              <a:t>односно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једној</a:t>
            </a:r>
            <a:r>
              <a:rPr lang="en-US" sz="2000" dirty="0"/>
              <a:t> </a:t>
            </a:r>
            <a:r>
              <a:rPr lang="en-US" sz="2000" dirty="0" err="1"/>
              <a:t>подетажи</a:t>
            </a:r>
            <a:r>
              <a:rPr lang="en-US" sz="2000" dirty="0"/>
              <a:t> </a:t>
            </a:r>
            <a:r>
              <a:rPr lang="en-US" sz="2000" dirty="0" err="1"/>
              <a:t>ради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изради</a:t>
            </a:r>
            <a:r>
              <a:rPr lang="en-US" sz="2000" dirty="0"/>
              <a:t> </a:t>
            </a:r>
            <a:r>
              <a:rPr lang="en-US" sz="2000" dirty="0" err="1"/>
              <a:t>силазне</a:t>
            </a:r>
            <a:r>
              <a:rPr lang="en-US" sz="2000" dirty="0"/>
              <a:t> </a:t>
            </a:r>
            <a:r>
              <a:rPr lang="en-US" sz="2000" dirty="0" err="1"/>
              <a:t>рампе</a:t>
            </a:r>
            <a:r>
              <a:rPr lang="en-US" sz="2000" dirty="0"/>
              <a:t>,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другој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изради</a:t>
            </a:r>
            <a:r>
              <a:rPr lang="en-US" sz="2000" dirty="0"/>
              <a:t> </a:t>
            </a:r>
            <a:r>
              <a:rPr lang="en-US" sz="2000" dirty="0" err="1"/>
              <a:t>подетажних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sr-Cyrl-BA" sz="2000" dirty="0"/>
              <a:t>, </a:t>
            </a:r>
            <a:r>
              <a:rPr lang="en-US" sz="2000" dirty="0" err="1"/>
              <a:t>док</a:t>
            </a:r>
            <a:r>
              <a:rPr lang="en-US" sz="2000" dirty="0"/>
              <a:t> </a:t>
            </a:r>
            <a:r>
              <a:rPr lang="en-US" sz="2000" dirty="0" err="1"/>
              <a:t>би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трећој</a:t>
            </a:r>
            <a:r>
              <a:rPr lang="en-US" sz="2000" dirty="0"/>
              <a:t> </a:t>
            </a:r>
            <a:r>
              <a:rPr lang="en-US" sz="2000" dirty="0" err="1"/>
              <a:t>радило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бушењу</a:t>
            </a:r>
            <a:r>
              <a:rPr lang="en-US" sz="2000" dirty="0"/>
              <a:t> </a:t>
            </a:r>
            <a:r>
              <a:rPr lang="en-US" sz="2000" dirty="0" err="1"/>
              <a:t>продуктивних</a:t>
            </a:r>
            <a:r>
              <a:rPr lang="en-US" sz="2000" dirty="0"/>
              <a:t> </a:t>
            </a:r>
            <a:r>
              <a:rPr lang="en-US" sz="2000" dirty="0" err="1"/>
              <a:t>минских</a:t>
            </a:r>
            <a:r>
              <a:rPr lang="en-US" sz="2000" dirty="0"/>
              <a:t>  </a:t>
            </a:r>
            <a:r>
              <a:rPr lang="en-US" sz="2000" dirty="0" err="1"/>
              <a:t>бушотина</a:t>
            </a:r>
            <a:r>
              <a:rPr lang="en-US" sz="2000" dirty="0"/>
              <a:t> и </a:t>
            </a:r>
            <a:r>
              <a:rPr lang="en-US" sz="2000" dirty="0" err="1"/>
              <a:t>обарању</a:t>
            </a:r>
            <a:r>
              <a:rPr lang="en-US" sz="2000" dirty="0"/>
              <a:t> </a:t>
            </a:r>
            <a:r>
              <a:rPr lang="en-US" sz="2000" dirty="0" err="1"/>
              <a:t>плоче</a:t>
            </a:r>
            <a:r>
              <a:rPr lang="en-US" sz="2000" dirty="0"/>
              <a:t>.</a:t>
            </a:r>
            <a:endParaRPr lang="sr-Latn-BA" sz="2000" dirty="0"/>
          </a:p>
        </p:txBody>
      </p:sp>
      <p:sp>
        <p:nvSpPr>
          <p:cNvPr id="8" name="Rectangle 7"/>
          <p:cNvSpPr/>
          <p:nvPr/>
        </p:nvSpPr>
        <p:spPr>
          <a:xfrm>
            <a:off x="0" y="50006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US" sz="2000" dirty="0" err="1"/>
              <a:t>крају</a:t>
            </a:r>
            <a:r>
              <a:rPr lang="en-US" sz="2000" dirty="0"/>
              <a:t> </a:t>
            </a:r>
            <a:r>
              <a:rPr lang="en-US" sz="2000" dirty="0" err="1"/>
              <a:t>подетажних</a:t>
            </a:r>
            <a:r>
              <a:rPr lang="en-US" sz="2000" dirty="0"/>
              <a:t> </a:t>
            </a:r>
            <a:r>
              <a:rPr lang="en-US" sz="2000" dirty="0" err="1"/>
              <a:t>ходника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израђују</a:t>
            </a:r>
            <a:r>
              <a:rPr lang="en-US" sz="2000" dirty="0"/>
              <a:t> </a:t>
            </a:r>
            <a:r>
              <a:rPr lang="en-US" sz="2000" dirty="0" err="1"/>
              <a:t>ускопи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засјеке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служе</a:t>
            </a:r>
            <a:r>
              <a:rPr lang="en-US" sz="2000" dirty="0"/>
              <a:t> </a:t>
            </a:r>
            <a:r>
              <a:rPr lang="en-US" sz="2000" dirty="0" err="1"/>
              <a:t>као</a:t>
            </a:r>
            <a:r>
              <a:rPr lang="en-US" sz="2000" dirty="0"/>
              <a:t> </a:t>
            </a:r>
            <a:r>
              <a:rPr lang="en-US" sz="2000" dirty="0" err="1"/>
              <a:t>друга</a:t>
            </a:r>
            <a:r>
              <a:rPr lang="en-US" sz="2000" dirty="0"/>
              <a:t> </a:t>
            </a:r>
            <a:r>
              <a:rPr lang="en-US" sz="2000" dirty="0" err="1"/>
              <a:t>слободна</a:t>
            </a:r>
            <a:r>
              <a:rPr lang="en-US" sz="2000" dirty="0"/>
              <a:t> </a:t>
            </a:r>
            <a:r>
              <a:rPr lang="en-US" sz="2000" dirty="0" err="1"/>
              <a:t>површина</a:t>
            </a:r>
            <a:r>
              <a:rPr lang="en-US" sz="2000" dirty="0"/>
              <a:t> </a:t>
            </a:r>
            <a:r>
              <a:rPr lang="en-US" sz="2000" dirty="0" err="1"/>
              <a:t>приликом</a:t>
            </a:r>
            <a:r>
              <a:rPr lang="en-US" sz="2000" dirty="0"/>
              <a:t> </a:t>
            </a:r>
            <a:r>
              <a:rPr lang="en-US" sz="2000" dirty="0" err="1"/>
              <a:t>минирања</a:t>
            </a:r>
            <a:r>
              <a:rPr lang="en-US" sz="2000" dirty="0"/>
              <a:t> </a:t>
            </a:r>
            <a:r>
              <a:rPr lang="en-US" sz="2000" dirty="0" err="1"/>
              <a:t>откопне</a:t>
            </a:r>
            <a:r>
              <a:rPr lang="en-US" sz="2000" dirty="0"/>
              <a:t> </a:t>
            </a:r>
            <a:r>
              <a:rPr lang="en-US" sz="2000" dirty="0" err="1"/>
              <a:t>плоче</a:t>
            </a:r>
            <a:r>
              <a:rPr lang="en-US" sz="2000" dirty="0"/>
              <a:t>.</a:t>
            </a:r>
            <a:endParaRPr lang="sr-Latn-BA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285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/>
              <a:t>бушење</a:t>
            </a:r>
            <a:r>
              <a:rPr lang="en-US" sz="2000" dirty="0"/>
              <a:t> </a:t>
            </a:r>
            <a:r>
              <a:rPr lang="en-US" sz="2000" dirty="0" err="1"/>
              <a:t>минских</a:t>
            </a:r>
            <a:r>
              <a:rPr lang="en-US" sz="2000" dirty="0"/>
              <a:t> </a:t>
            </a:r>
            <a:r>
              <a:rPr lang="en-US" sz="2000" dirty="0" err="1"/>
              <a:t>бушотина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изради</a:t>
            </a:r>
            <a:r>
              <a:rPr lang="en-US" sz="2000" dirty="0"/>
              <a:t> </a:t>
            </a:r>
            <a:r>
              <a:rPr lang="en-US" sz="2000" dirty="0" err="1"/>
              <a:t>припремних</a:t>
            </a:r>
            <a:r>
              <a:rPr lang="en-US" sz="2000" dirty="0"/>
              <a:t> </a:t>
            </a:r>
            <a:r>
              <a:rPr lang="en-US" sz="2000" dirty="0" err="1"/>
              <a:t>просторија</a:t>
            </a:r>
            <a:r>
              <a:rPr lang="en-US" sz="2000" dirty="0"/>
              <a:t> (</a:t>
            </a:r>
            <a:r>
              <a:rPr lang="en-US" sz="2000" dirty="0" err="1"/>
              <a:t>подетажни</a:t>
            </a:r>
            <a:r>
              <a:rPr lang="en-US" sz="2000" dirty="0"/>
              <a:t> </a:t>
            </a:r>
            <a:r>
              <a:rPr lang="en-US" sz="2000" dirty="0" err="1"/>
              <a:t>ходници</a:t>
            </a:r>
            <a:r>
              <a:rPr lang="en-US" sz="2000" dirty="0"/>
              <a:t>, </a:t>
            </a:r>
            <a:r>
              <a:rPr lang="en-US" sz="2000" dirty="0" err="1"/>
              <a:t>откопне</a:t>
            </a:r>
            <a:r>
              <a:rPr lang="en-US" sz="2000" dirty="0"/>
              <a:t> </a:t>
            </a:r>
            <a:r>
              <a:rPr lang="en-US" sz="2000" dirty="0" err="1"/>
              <a:t>рампе</a:t>
            </a:r>
            <a:r>
              <a:rPr lang="en-US" sz="2000" dirty="0"/>
              <a:t>, </a:t>
            </a:r>
            <a:r>
              <a:rPr lang="en-US" sz="2000" dirty="0" err="1"/>
              <a:t>прилазно-спојни</a:t>
            </a:r>
            <a:r>
              <a:rPr lang="en-US" sz="2000" dirty="0"/>
              <a:t> </a:t>
            </a:r>
            <a:r>
              <a:rPr lang="en-US" sz="2000" dirty="0" err="1"/>
              <a:t>ходници</a:t>
            </a:r>
            <a:r>
              <a:rPr lang="en-US" sz="2000" dirty="0"/>
              <a:t>, </a:t>
            </a:r>
            <a:r>
              <a:rPr lang="en-US" sz="2000" dirty="0" err="1"/>
              <a:t>транспортни</a:t>
            </a:r>
            <a:r>
              <a:rPr lang="en-US" sz="2000" dirty="0"/>
              <a:t> и </a:t>
            </a:r>
            <a:r>
              <a:rPr lang="en-US" sz="2000" dirty="0" err="1"/>
              <a:t>вентилациони</a:t>
            </a:r>
            <a:r>
              <a:rPr lang="en-US" sz="2000" dirty="0"/>
              <a:t> </a:t>
            </a:r>
            <a:r>
              <a:rPr lang="en-US" sz="2000" dirty="0" err="1"/>
              <a:t>ходник</a:t>
            </a:r>
            <a:r>
              <a:rPr lang="en-US" sz="2000" dirty="0"/>
              <a:t>) </a:t>
            </a:r>
            <a:r>
              <a:rPr lang="en-US" sz="2000" dirty="0" err="1"/>
              <a:t>користиће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ручни</a:t>
            </a:r>
            <a:r>
              <a:rPr lang="en-US" sz="2000" dirty="0"/>
              <a:t> </a:t>
            </a:r>
            <a:r>
              <a:rPr lang="en-US" sz="2000" dirty="0" err="1"/>
              <a:t>бушаћи</a:t>
            </a:r>
            <a:r>
              <a:rPr lang="en-US" sz="2000" dirty="0"/>
              <a:t> </a:t>
            </a:r>
            <a:r>
              <a:rPr lang="en-US" sz="2000" dirty="0" err="1"/>
              <a:t>чекићи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потпорним</a:t>
            </a:r>
            <a:r>
              <a:rPr lang="en-US" sz="2000" dirty="0"/>
              <a:t> </a:t>
            </a:r>
            <a:r>
              <a:rPr lang="en-US" sz="2000" dirty="0" err="1"/>
              <a:t>ногама</a:t>
            </a:r>
            <a:r>
              <a:rPr lang="en-US" sz="2000" dirty="0"/>
              <a:t>, </a:t>
            </a:r>
            <a:r>
              <a:rPr lang="en-US" sz="2000" dirty="0" err="1"/>
              <a:t>типа</a:t>
            </a:r>
            <a:r>
              <a:rPr lang="en-US" sz="2000" dirty="0"/>
              <a:t> BBD-95W, </a:t>
            </a:r>
            <a:r>
              <a:rPr lang="en-US" sz="2000" dirty="0" err="1"/>
              <a:t>док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бушење</a:t>
            </a:r>
            <a:r>
              <a:rPr lang="en-US" sz="2000" dirty="0"/>
              <a:t> </a:t>
            </a:r>
            <a:r>
              <a:rPr lang="en-US" sz="2000" dirty="0" err="1"/>
              <a:t>продуктивних</a:t>
            </a:r>
            <a:r>
              <a:rPr lang="en-US" sz="2000" dirty="0"/>
              <a:t> </a:t>
            </a:r>
            <a:r>
              <a:rPr lang="en-US" sz="2000" dirty="0" err="1"/>
              <a:t>бушотина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обарању</a:t>
            </a:r>
            <a:r>
              <a:rPr lang="en-US" sz="2000" dirty="0"/>
              <a:t> </a:t>
            </a:r>
            <a:r>
              <a:rPr lang="en-US" sz="2000" dirty="0" err="1"/>
              <a:t>плоче</a:t>
            </a:r>
            <a:r>
              <a:rPr lang="en-US" sz="2000" dirty="0"/>
              <a:t> </a:t>
            </a:r>
            <a:r>
              <a:rPr lang="en-US" sz="2000" dirty="0" err="1"/>
              <a:t>користи</a:t>
            </a:r>
            <a:r>
              <a:rPr lang="en-US" sz="2000" dirty="0"/>
              <a:t> </a:t>
            </a:r>
            <a:r>
              <a:rPr lang="en-US" sz="2000" dirty="0" err="1"/>
              <a:t>бушаћи</a:t>
            </a:r>
            <a:r>
              <a:rPr lang="en-US" sz="2000" dirty="0"/>
              <a:t> </a:t>
            </a:r>
            <a:r>
              <a:rPr lang="en-US" sz="2000" dirty="0" err="1"/>
              <a:t>чекић</a:t>
            </a:r>
            <a:r>
              <a:rPr lang="en-US" sz="2000" dirty="0"/>
              <a:t>, </a:t>
            </a:r>
            <a:r>
              <a:rPr lang="en-US" sz="2000" dirty="0" err="1"/>
              <a:t>типа</a:t>
            </a:r>
            <a:r>
              <a:rPr lang="en-US" sz="2000" dirty="0"/>
              <a:t> BBC-120F, а </a:t>
            </a:r>
            <a:r>
              <a:rPr lang="en-US" sz="2000" dirty="0" err="1"/>
              <a:t>за</a:t>
            </a:r>
            <a:r>
              <a:rPr lang="en-US" sz="2000" dirty="0"/>
              <a:t> </a:t>
            </a:r>
            <a:r>
              <a:rPr lang="en-US" sz="2000" dirty="0" err="1"/>
              <a:t>израду</a:t>
            </a:r>
            <a:r>
              <a:rPr lang="en-US" sz="2000" dirty="0"/>
              <a:t> </a:t>
            </a:r>
            <a:r>
              <a:rPr lang="en-US" sz="2000" dirty="0" err="1"/>
              <a:t>ускопа</a:t>
            </a:r>
            <a:r>
              <a:rPr lang="en-US" sz="2000" dirty="0"/>
              <a:t> </a:t>
            </a:r>
            <a:r>
              <a:rPr lang="en-US" sz="2000" dirty="0" err="1"/>
              <a:t>са</a:t>
            </a:r>
            <a:r>
              <a:rPr lang="en-US" sz="2000" dirty="0"/>
              <a:t> </a:t>
            </a:r>
            <a:r>
              <a:rPr lang="en-US" sz="2000" dirty="0" err="1"/>
              <a:t>покретне</a:t>
            </a:r>
            <a:r>
              <a:rPr lang="en-US" sz="2000" dirty="0"/>
              <a:t> </a:t>
            </a:r>
            <a:r>
              <a:rPr lang="en-US" sz="2000" dirty="0" err="1"/>
              <a:t>скеле</a:t>
            </a:r>
            <a:r>
              <a:rPr lang="en-US" sz="2000" dirty="0"/>
              <a:t> </a:t>
            </a:r>
            <a:r>
              <a:rPr lang="en-US" sz="2000" dirty="0" err="1"/>
              <a:t>користе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бушаћи</a:t>
            </a:r>
            <a:r>
              <a:rPr lang="en-US" sz="2000" dirty="0"/>
              <a:t> </a:t>
            </a:r>
            <a:r>
              <a:rPr lang="en-US" sz="2000" dirty="0" err="1"/>
              <a:t>чекићи</a:t>
            </a:r>
            <a:r>
              <a:rPr lang="en-US" sz="2000" dirty="0"/>
              <a:t> </a:t>
            </a:r>
            <a:r>
              <a:rPr lang="en-US" sz="2000" dirty="0" err="1"/>
              <a:t>типа</a:t>
            </a:r>
            <a:r>
              <a:rPr lang="en-US" sz="2000" dirty="0"/>
              <a:t> </a:t>
            </a:r>
            <a:r>
              <a:rPr lang="en-US" sz="2000" dirty="0" smtClean="0"/>
              <a:t>FALKON</a:t>
            </a:r>
            <a:r>
              <a:rPr lang="sr-Cyrl-BA" sz="2000" dirty="0" smtClean="0"/>
              <a:t>.</a:t>
            </a:r>
            <a:endParaRPr lang="sr-Latn-BA" sz="2000" dirty="0"/>
          </a:p>
        </p:txBody>
      </p:sp>
      <p:sp>
        <p:nvSpPr>
          <p:cNvPr id="5" name="Rectangle 4"/>
          <p:cNvSpPr/>
          <p:nvPr/>
        </p:nvSpPr>
        <p:spPr>
          <a:xfrm>
            <a:off x="0" y="207167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Cyrl-BA" sz="2000" dirty="0" smtClean="0"/>
              <a:t> </a:t>
            </a:r>
            <a:r>
              <a:rPr lang="en-US" sz="2000" dirty="0" err="1" smtClean="0"/>
              <a:t>Транспорт</a:t>
            </a:r>
            <a:r>
              <a:rPr lang="en-US" sz="2000" dirty="0" smtClean="0"/>
              <a:t> </a:t>
            </a:r>
            <a:r>
              <a:rPr lang="en-US" sz="2000" dirty="0" err="1"/>
              <a:t>одминираног</a:t>
            </a:r>
            <a:r>
              <a:rPr lang="en-US" sz="2000" dirty="0"/>
              <a:t> </a:t>
            </a:r>
            <a:r>
              <a:rPr lang="en-US" sz="2000" dirty="0" err="1"/>
              <a:t>материјала</a:t>
            </a:r>
            <a:r>
              <a:rPr lang="en-US" sz="2000" dirty="0"/>
              <a:t> </a:t>
            </a:r>
            <a:r>
              <a:rPr lang="en-US" sz="2000" dirty="0" err="1"/>
              <a:t>врши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утоварно-транспортним</a:t>
            </a:r>
            <a:r>
              <a:rPr lang="en-US" sz="2000" dirty="0"/>
              <a:t> </a:t>
            </a:r>
            <a:r>
              <a:rPr lang="sr-Cyrl-BA" sz="2000" dirty="0" smtClean="0"/>
              <a:t>дизел </a:t>
            </a:r>
            <a:r>
              <a:rPr lang="en-US" sz="2000" dirty="0" err="1" smtClean="0"/>
              <a:t>машинама</a:t>
            </a:r>
            <a:r>
              <a:rPr lang="en-US" sz="2000" dirty="0" smtClean="0"/>
              <a:t> </a:t>
            </a:r>
            <a:r>
              <a:rPr lang="en-US" sz="2000" dirty="0" err="1"/>
              <a:t>типа</a:t>
            </a:r>
            <a:r>
              <a:rPr lang="en-US" sz="2000" dirty="0"/>
              <a:t> ТОRО-151</a:t>
            </a:r>
            <a:r>
              <a:rPr lang="sr-Latn-BA" sz="2000" dirty="0"/>
              <a:t>D</a:t>
            </a:r>
            <a:r>
              <a:rPr lang="en-US" sz="2000" dirty="0"/>
              <a:t>, LH-203, FAML-1,5 LHD</a:t>
            </a:r>
            <a:r>
              <a:rPr lang="sr-Cyrl-BA" sz="2000" dirty="0"/>
              <a:t> </a:t>
            </a:r>
            <a:r>
              <a:rPr lang="en-US" sz="2000" dirty="0" err="1" smtClean="0"/>
              <a:t>до</a:t>
            </a:r>
            <a:r>
              <a:rPr lang="en-US" sz="2000" dirty="0" smtClean="0"/>
              <a:t> </a:t>
            </a:r>
            <a:r>
              <a:rPr lang="en-US" sz="2000" dirty="0" err="1"/>
              <a:t>ускопа</a:t>
            </a:r>
            <a:r>
              <a:rPr lang="sr-Cyrl-BA" sz="2000" dirty="0"/>
              <a:t>, </a:t>
            </a:r>
            <a:r>
              <a:rPr lang="en-US" sz="2000" dirty="0" err="1"/>
              <a:t>одакле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даље</a:t>
            </a:r>
            <a:r>
              <a:rPr lang="en-US" sz="2000" dirty="0"/>
              <a:t> </a:t>
            </a:r>
            <a:r>
              <a:rPr lang="en-US" sz="2000" dirty="0" err="1"/>
              <a:t>кипајући</a:t>
            </a:r>
            <a:r>
              <a:rPr lang="en-US" sz="2000" dirty="0"/>
              <a:t> у </a:t>
            </a:r>
            <a:r>
              <a:rPr lang="en-US" sz="2000" dirty="0" err="1"/>
              <a:t>вагоне</a:t>
            </a:r>
            <a:r>
              <a:rPr lang="en-US" sz="2000" dirty="0"/>
              <a:t> </a:t>
            </a:r>
            <a:r>
              <a:rPr lang="sr-Cyrl-BA" sz="2000" dirty="0" smtClean="0"/>
              <a:t>аку-</a:t>
            </a:r>
            <a:r>
              <a:rPr lang="en-US" sz="2000" dirty="0" err="1" smtClean="0"/>
              <a:t>локомотивама</a:t>
            </a:r>
            <a:r>
              <a:rPr lang="en-US" sz="2000" dirty="0" smtClean="0"/>
              <a:t> </a:t>
            </a:r>
            <a:r>
              <a:rPr lang="en-US" sz="2000" dirty="0" err="1"/>
              <a:t>транспортује</a:t>
            </a:r>
            <a:r>
              <a:rPr lang="en-US" sz="2000" dirty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/>
              <a:t>ценралне</a:t>
            </a:r>
            <a:r>
              <a:rPr lang="en-US" sz="2000" dirty="0"/>
              <a:t> </a:t>
            </a:r>
            <a:r>
              <a:rPr lang="en-US" sz="2000" dirty="0" err="1"/>
              <a:t>рудне</a:t>
            </a:r>
            <a:r>
              <a:rPr lang="en-US" sz="2000" dirty="0"/>
              <a:t> </a:t>
            </a:r>
            <a:r>
              <a:rPr lang="en-US" sz="2000" dirty="0" err="1"/>
              <a:t>сипке</a:t>
            </a:r>
            <a:r>
              <a:rPr lang="en-US" sz="2000" dirty="0"/>
              <a:t>, а </a:t>
            </a:r>
            <a:r>
              <a:rPr lang="en-US" sz="2000" dirty="0" err="1"/>
              <a:t>одатле</a:t>
            </a:r>
            <a:r>
              <a:rPr lang="en-US" sz="2000" dirty="0"/>
              <a:t> </a:t>
            </a:r>
            <a:r>
              <a:rPr lang="en-US" sz="2000" dirty="0" err="1"/>
              <a:t>даље</a:t>
            </a:r>
            <a:r>
              <a:rPr lang="en-US" sz="2000" dirty="0"/>
              <a:t> </a:t>
            </a:r>
            <a:r>
              <a:rPr lang="en-US" sz="2000" dirty="0" err="1"/>
              <a:t>такође</a:t>
            </a:r>
            <a:r>
              <a:rPr lang="en-US" sz="2000" dirty="0"/>
              <a:t> </a:t>
            </a:r>
            <a:r>
              <a:rPr lang="en-US" sz="2000" dirty="0" err="1"/>
              <a:t>вагонима</a:t>
            </a:r>
            <a:r>
              <a:rPr lang="en-US" sz="2000" dirty="0"/>
              <a:t> и </a:t>
            </a:r>
            <a:r>
              <a:rPr lang="sr-Cyrl-BA" sz="2000" dirty="0" smtClean="0"/>
              <a:t>трплеј </a:t>
            </a:r>
            <a:r>
              <a:rPr lang="en-US" sz="2000" dirty="0" err="1" smtClean="0"/>
              <a:t>локомотивама</a:t>
            </a:r>
            <a:r>
              <a:rPr lang="en-US" sz="2000" dirty="0" smtClean="0"/>
              <a:t> </a:t>
            </a:r>
            <a:r>
              <a:rPr lang="en-US" sz="2000" dirty="0" err="1"/>
              <a:t>до</a:t>
            </a:r>
            <a:r>
              <a:rPr lang="en-US" sz="2000" dirty="0"/>
              <a:t> </a:t>
            </a:r>
            <a:r>
              <a:rPr lang="en-US" sz="2000" dirty="0" err="1" smtClean="0"/>
              <a:t>бункера</a:t>
            </a:r>
            <a:r>
              <a:rPr lang="en-US" sz="2000" dirty="0" smtClean="0"/>
              <a:t> </a:t>
            </a:r>
            <a:r>
              <a:rPr lang="en-US" sz="2000" dirty="0" err="1"/>
              <a:t>дробилане</a:t>
            </a:r>
            <a:r>
              <a:rPr lang="en-US" sz="2000" dirty="0"/>
              <a:t> у </a:t>
            </a:r>
            <a:r>
              <a:rPr lang="en-US" sz="2000" dirty="0" err="1"/>
              <a:t>флотацију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прераду</a:t>
            </a:r>
            <a:r>
              <a:rPr lang="en-US" sz="2000" dirty="0"/>
              <a:t>.</a:t>
            </a:r>
            <a:endParaRPr lang="sr-Latn-BA" sz="20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36433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Провјетравање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врши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комбинованим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начином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провјетравања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проточно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сепаратно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компресиони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депресиони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начин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4357694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Фазе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току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откопавања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Бушење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минирање</a:t>
            </a:r>
            <a:r>
              <a:rPr lang="sr-Cyrl-BA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Зарушавање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Утовар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одвоз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одминираног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материјала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Провјетравање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sr-Cyrl-B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sr-Cyrl-BA" sz="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r-Cyrl-B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Одводњавање</a:t>
            </a:r>
            <a:r>
              <a:rPr lang="sr-Cyrl-BA" sz="2000" dirty="0">
                <a:ea typeface="Calibri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122</TotalTime>
  <Words>1219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ИЗБОР МЕТОДЕ ОТКОПАВАЊА ПРИ ПОДЗЕМНОЈ ЕКСПЛОАТАЦИЈИ ЗА ЖИЧНА ЛЕЖИШТА   И. Бабић, А. Марин, В. Бановић </vt:lpstr>
      <vt:lpstr> Рудник олова и цинка Сасе-Сребреница налази се на подручју општине Сребреница у источном дијелу Босне и Херцеговине у ентитету Република Српска.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 МЕТОДЕ ОТКОПАВАЊА ПРИ ПОДЗЕМНОЈ ЕКСПЛОАТАЦИЈИ ЗА ЖИЧНА ЛЕЖИШТА   И. Бабић, А. Марин, В. Бановић</dc:title>
  <dc:creator>Sluzba zastite</dc:creator>
  <cp:lastModifiedBy>Sluzba zastite</cp:lastModifiedBy>
  <cp:revision>14</cp:revision>
  <dcterms:created xsi:type="dcterms:W3CDTF">2015-05-13T05:27:28Z</dcterms:created>
  <dcterms:modified xsi:type="dcterms:W3CDTF">2015-05-13T09:09:46Z</dcterms:modified>
</cp:coreProperties>
</file>