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6" r:id="rId10"/>
    <p:sldId id="264" r:id="rId11"/>
    <p:sldId id="265" r:id="rId12"/>
    <p:sldId id="266" r:id="rId13"/>
    <p:sldId id="267" r:id="rId14"/>
    <p:sldId id="287" r:id="rId15"/>
    <p:sldId id="268" r:id="rId16"/>
    <p:sldId id="269" r:id="rId17"/>
    <p:sldId id="270" r:id="rId18"/>
    <p:sldId id="271" r:id="rId19"/>
    <p:sldId id="272" r:id="rId20"/>
    <p:sldId id="273" r:id="rId21"/>
    <p:sldId id="274" r:id="rId22"/>
    <p:sldId id="275" r:id="rId23"/>
    <p:sldId id="288" r:id="rId24"/>
    <p:sldId id="276" r:id="rId25"/>
    <p:sldId id="277" r:id="rId26"/>
    <p:sldId id="278" r:id="rId27"/>
    <p:sldId id="279" r:id="rId28"/>
    <p:sldId id="280" r:id="rId29"/>
    <p:sldId id="281" r:id="rId30"/>
    <p:sldId id="282" r:id="rId31"/>
    <p:sldId id="283" r:id="rId32"/>
    <p:sldId id="284" r:id="rId33"/>
    <p:sldId id="28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p:scale>
          <a:sx n="80" d="100"/>
          <a:sy n="80" d="100"/>
        </p:scale>
        <p:origin x="-2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079DFD-93FC-4FA5-9EFD-6E5A2A53EDB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79DFD-93FC-4FA5-9EFD-6E5A2A53EDB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79DFD-93FC-4FA5-9EFD-6E5A2A53EDB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79DFD-93FC-4FA5-9EFD-6E5A2A53EDB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079DFD-93FC-4FA5-9EFD-6E5A2A53EDB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079DFD-93FC-4FA5-9EFD-6E5A2A53EDB9}"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079DFD-93FC-4FA5-9EFD-6E5A2A53EDB9}" type="datetimeFigureOut">
              <a:rPr lang="en-US" smtClean="0"/>
              <a:pPr/>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079DFD-93FC-4FA5-9EFD-6E5A2A53EDB9}" type="datetimeFigureOut">
              <a:rPr lang="en-US" smtClean="0"/>
              <a:pPr/>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79DFD-93FC-4FA5-9EFD-6E5A2A53EDB9}" type="datetimeFigureOut">
              <a:rPr lang="en-US" smtClean="0"/>
              <a:pPr/>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079DFD-93FC-4FA5-9EFD-6E5A2A53EDB9}"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079DFD-93FC-4FA5-9EFD-6E5A2A53EDB9}"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473F3-E8E2-4256-8BFA-9DDCB1E476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79DFD-93FC-4FA5-9EFD-6E5A2A53EDB9}" type="datetimeFigureOut">
              <a:rPr lang="en-US" smtClean="0"/>
              <a:pPr/>
              <a:t>5/13/2015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473F3-E8E2-4256-8BFA-9DDCB1E476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2857519"/>
          </a:xfrm>
        </p:spPr>
        <p:txBody>
          <a:bodyPr>
            <a:normAutofit/>
          </a:bodyPr>
          <a:lstStyle/>
          <a:p>
            <a:r>
              <a:rPr lang="sr-Latn-CS" b="1" dirty="0"/>
              <a:t>STANJE U OBLASTI KONCESIJA I ZAKONSKA REGULATIVA U MINERALNO SIROVINSKOM SEKTORU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928826"/>
          </a:xfrm>
        </p:spPr>
        <p:txBody>
          <a:bodyPr>
            <a:noAutofit/>
          </a:bodyPr>
          <a:lstStyle/>
          <a:p>
            <a:r>
              <a:rPr lang="en-US" sz="3200" dirty="0" smtClean="0"/>
              <a:t>U</a:t>
            </a:r>
            <a:r>
              <a:rPr lang="sr-Latn-CS" sz="3200" dirty="0" smtClean="0"/>
              <a:t> Dokumentu o politici dodjele koncesija, „Sl. gl. RS“  br.  31/06 stoji da predmet koncesije (licence) prema vrsti aktivnosti, koji može biti različit, pa tako predviđene: </a:t>
            </a:r>
            <a:endParaRPr lang="en-US" sz="3200" dirty="0"/>
          </a:p>
        </p:txBody>
      </p:sp>
      <p:sp>
        <p:nvSpPr>
          <p:cNvPr id="3" name="Content Placeholder 2"/>
          <p:cNvSpPr>
            <a:spLocks noGrp="1"/>
          </p:cNvSpPr>
          <p:nvPr>
            <p:ph idx="1"/>
          </p:nvPr>
        </p:nvSpPr>
        <p:spPr>
          <a:xfrm>
            <a:off x="457200" y="2285992"/>
            <a:ext cx="8229600" cy="3840171"/>
          </a:xfrm>
        </p:spPr>
        <p:txBody>
          <a:bodyPr>
            <a:normAutofit lnSpcReduction="10000"/>
          </a:bodyPr>
          <a:lstStyle/>
          <a:p>
            <a:pPr>
              <a:buNone/>
            </a:pPr>
            <a:r>
              <a:rPr lang="sr-Latn-CS" dirty="0" smtClean="0"/>
              <a:t>1. Koncesije za prospekciju/rekognosciranje;</a:t>
            </a:r>
            <a:endParaRPr lang="en-US" dirty="0" smtClean="0"/>
          </a:p>
          <a:p>
            <a:pPr>
              <a:buNone/>
            </a:pPr>
            <a:r>
              <a:rPr lang="sr-Latn-CS" dirty="0" smtClean="0"/>
              <a:t>2. Koncesije za istraživanje mineralnih sirovina;</a:t>
            </a:r>
            <a:endParaRPr lang="en-US" dirty="0" smtClean="0"/>
          </a:p>
          <a:p>
            <a:pPr>
              <a:buNone/>
            </a:pPr>
            <a:r>
              <a:rPr lang="sr-Latn-CS" dirty="0" smtClean="0"/>
              <a:t>3.Licence za istraživanje mineralnih sirovina;</a:t>
            </a:r>
            <a:endParaRPr lang="en-US" dirty="0" smtClean="0"/>
          </a:p>
          <a:p>
            <a:pPr>
              <a:buNone/>
            </a:pPr>
            <a:r>
              <a:rPr lang="sr-Latn-CS" dirty="0" smtClean="0"/>
              <a:t>4.Koncesije za prospekciju i istraživanje;</a:t>
            </a:r>
            <a:endParaRPr lang="en-US" dirty="0" smtClean="0"/>
          </a:p>
          <a:p>
            <a:pPr>
              <a:buNone/>
            </a:pPr>
            <a:r>
              <a:rPr lang="sr-Latn-CS" dirty="0" smtClean="0"/>
              <a:t>5. Koncesije za eksploataciju mineralnih sirovina:</a:t>
            </a:r>
            <a:endParaRPr lang="en-US" dirty="0" smtClean="0"/>
          </a:p>
          <a:p>
            <a:pPr lvl="1">
              <a:buNone/>
            </a:pPr>
            <a:r>
              <a:rPr lang="sr-Latn-CS" dirty="0" smtClean="0"/>
              <a:t>5.1.eksploatacija geogenih mineralnih sirovina;</a:t>
            </a:r>
            <a:endParaRPr lang="en-US" dirty="0" smtClean="0"/>
          </a:p>
          <a:p>
            <a:pPr lvl="1">
              <a:buNone/>
            </a:pPr>
            <a:r>
              <a:rPr lang="sr-Latn-CS" dirty="0" smtClean="0"/>
              <a:t>5.2. eksploatacija tehnogenih mineralnih sirovina i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CS" sz="3200" dirty="0" smtClean="0"/>
              <a:t>6. ostale koncesije:</a:t>
            </a:r>
            <a:endParaRPr lang="en-US" sz="3200" dirty="0"/>
          </a:p>
        </p:txBody>
      </p:sp>
      <p:sp>
        <p:nvSpPr>
          <p:cNvPr id="3" name="Content Placeholder 2"/>
          <p:cNvSpPr>
            <a:spLocks noGrp="1"/>
          </p:cNvSpPr>
          <p:nvPr>
            <p:ph idx="1"/>
          </p:nvPr>
        </p:nvSpPr>
        <p:spPr>
          <a:xfrm>
            <a:off x="467544" y="1628800"/>
            <a:ext cx="8229600" cy="4525963"/>
          </a:xfrm>
        </p:spPr>
        <p:txBody>
          <a:bodyPr>
            <a:normAutofit fontScale="92500" lnSpcReduction="20000"/>
          </a:bodyPr>
          <a:lstStyle/>
          <a:p>
            <a:pPr>
              <a:buNone/>
            </a:pPr>
            <a:r>
              <a:rPr lang="sr-Latn-CS" dirty="0" smtClean="0"/>
              <a:t>6.1. Koncesije za izgradnju postrojenja za </a:t>
            </a:r>
            <a:r>
              <a:rPr lang="sr-Latn-CS" dirty="0" smtClean="0"/>
              <a:t>PMS</a:t>
            </a:r>
          </a:p>
          <a:p>
            <a:pPr>
              <a:buNone/>
            </a:pPr>
            <a:r>
              <a:rPr lang="sr-Latn-CS" dirty="0"/>
              <a:t> </a:t>
            </a:r>
            <a:r>
              <a:rPr lang="sr-Latn-CS" dirty="0" smtClean="0"/>
              <a:t>       </a:t>
            </a:r>
            <a:r>
              <a:rPr lang="sr-Latn-CS" dirty="0" smtClean="0"/>
              <a:t>(priprema </a:t>
            </a:r>
            <a:r>
              <a:rPr lang="sr-Latn-CS" dirty="0" smtClean="0"/>
              <a:t>mineralnih sirovina);</a:t>
            </a:r>
            <a:endParaRPr lang="en-US" dirty="0" smtClean="0"/>
          </a:p>
          <a:p>
            <a:pPr>
              <a:buNone/>
            </a:pPr>
            <a:r>
              <a:rPr lang="sr-Latn-CS" dirty="0" smtClean="0"/>
              <a:t>6.2</a:t>
            </a:r>
            <a:r>
              <a:rPr lang="sr-Latn-CS" dirty="0" smtClean="0"/>
              <a:t>. Koncesije </a:t>
            </a:r>
            <a:r>
              <a:rPr lang="sr-Latn-CS" dirty="0" smtClean="0"/>
              <a:t>za izgradnju rafinerija za naftu;</a:t>
            </a:r>
            <a:endParaRPr lang="en-US" dirty="0" smtClean="0"/>
          </a:p>
          <a:p>
            <a:pPr>
              <a:buNone/>
            </a:pPr>
            <a:r>
              <a:rPr lang="sr-Latn-CS" dirty="0" smtClean="0"/>
              <a:t>6.3. Koncesije za izradnju naftovoda, gasovoda i</a:t>
            </a:r>
          </a:p>
          <a:p>
            <a:pPr>
              <a:buNone/>
            </a:pPr>
            <a:r>
              <a:rPr lang="sr-Latn-CS" dirty="0" smtClean="0"/>
              <a:t>        cjevovoda za druge mineralne sirovine;</a:t>
            </a:r>
            <a:endParaRPr lang="en-US" dirty="0" smtClean="0"/>
          </a:p>
          <a:p>
            <a:pPr>
              <a:buNone/>
            </a:pPr>
            <a:r>
              <a:rPr lang="sr-Latn-CS" dirty="0" smtClean="0"/>
              <a:t>6.4. Koncesije za skladištenje tečnosti i gasova;</a:t>
            </a:r>
            <a:endParaRPr lang="en-US" dirty="0" smtClean="0"/>
          </a:p>
          <a:p>
            <a:pPr>
              <a:buNone/>
            </a:pPr>
            <a:r>
              <a:rPr lang="sr-Latn-CS" dirty="0" smtClean="0"/>
              <a:t>6.5. Koncesije za skladištenje otpadaka;</a:t>
            </a:r>
            <a:endParaRPr lang="en-US" dirty="0" smtClean="0"/>
          </a:p>
          <a:p>
            <a:pPr>
              <a:buNone/>
            </a:pPr>
            <a:r>
              <a:rPr lang="sr-Latn-CS" dirty="0" smtClean="0"/>
              <a:t>6.6. Koncesije za korišćenje napuštenih jamskih </a:t>
            </a:r>
          </a:p>
          <a:p>
            <a:pPr>
              <a:buNone/>
            </a:pPr>
            <a:r>
              <a:rPr lang="sr-Latn-CS" dirty="0" smtClean="0"/>
              <a:t>        prostorija u različite svrhe (uzgajanje gljiva i sl.).</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fontScale="90000"/>
          </a:bodyPr>
          <a:lstStyle/>
          <a:p>
            <a:r>
              <a:rPr lang="sr-Latn-CS" sz="3200" dirty="0" smtClean="0"/>
              <a:t>Zakoni koji pored zakona o koncesijama uređuju ovu oblast:</a:t>
            </a:r>
            <a:endParaRPr lang="en-US" sz="3200" dirty="0"/>
          </a:p>
        </p:txBody>
      </p:sp>
      <p:sp>
        <p:nvSpPr>
          <p:cNvPr id="3" name="Content Placeholder 2"/>
          <p:cNvSpPr>
            <a:spLocks noGrp="1"/>
          </p:cNvSpPr>
          <p:nvPr>
            <p:ph idx="1"/>
          </p:nvPr>
        </p:nvSpPr>
        <p:spPr>
          <a:xfrm>
            <a:off x="457200" y="1214422"/>
            <a:ext cx="8229600" cy="5500726"/>
          </a:xfrm>
        </p:spPr>
        <p:txBody>
          <a:bodyPr>
            <a:normAutofit fontScale="77500" lnSpcReduction="20000"/>
          </a:bodyPr>
          <a:lstStyle/>
          <a:p>
            <a:r>
              <a:rPr lang="sr-Latn-CS" dirty="0" smtClean="0"/>
              <a:t>U oblasti geoloških istraživanja (praksa zemalja u okruženju), koncesije/licence se daju prije svega za prospekciju, za istraživanja ili zajednička koncesija za jedno </a:t>
            </a:r>
            <a:r>
              <a:rPr lang="sr-Latn-CS" dirty="0" smtClean="0"/>
              <a:t>i drugo</a:t>
            </a:r>
            <a:r>
              <a:rPr lang="sr-Latn-CS" dirty="0" smtClean="0"/>
              <a:t>.</a:t>
            </a:r>
            <a:endParaRPr lang="sr-Latn-CS" dirty="0" smtClean="0"/>
          </a:p>
          <a:p>
            <a:r>
              <a:rPr lang="sr-Latn-CS" dirty="0" smtClean="0"/>
              <a:t>U Zakonu o geološkim istraživanjima (Sl.gl.RS br. 110/13) i podzakonskim aktma stoji da se geološka istraživanja dijela na osnovna koja vrši Geozavod RS Zvornik (čl.4.i 5.) i detaljna koja vrši privredno društvo (čl.7). </a:t>
            </a:r>
            <a:r>
              <a:rPr lang="sr-Latn-CS" dirty="0" smtClean="0">
                <a:solidFill>
                  <a:srgbClr val="FF0000"/>
                </a:solidFill>
              </a:rPr>
              <a:t>Svi ostali vidovi istraživanja su eliminisani.</a:t>
            </a:r>
          </a:p>
          <a:p>
            <a:r>
              <a:rPr lang="sr-Latn-CS" dirty="0" smtClean="0"/>
              <a:t> Takođe u Pravilniku o klasifikaciji i  kategorizaciji rezervi  mineralnih sirovina i vođenju evidencije o njima (Sl.gl RS br. 92/14)  izostavljene su kategorije rezervi  D</a:t>
            </a:r>
            <a:r>
              <a:rPr lang="sr-Latn-CS" baseline="-25000" dirty="0" smtClean="0"/>
              <a:t>1 </a:t>
            </a:r>
            <a:r>
              <a:rPr lang="sr-Latn-CS" dirty="0" smtClean="0"/>
              <a:t>i D</a:t>
            </a:r>
            <a:r>
              <a:rPr lang="sr-Latn-CS" baseline="-25000" dirty="0" smtClean="0"/>
              <a:t>2 </a:t>
            </a:r>
            <a:r>
              <a:rPr lang="sr-Latn-CS" dirty="0" smtClean="0"/>
              <a:t>koje su u dosadašnjoj praksi služile za planiranje osnovnih regionalnih geoloških istraživanja gdje su parametri za ocjenu (pružanje i moćnost, veličina, tip, srednji sadržaj korisne komponente i dr.)  pretpostavljaju i određuju posredno.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7500" lnSpcReduction="20000"/>
          </a:bodyPr>
          <a:lstStyle/>
          <a:p>
            <a:r>
              <a:rPr lang="sr-Latn-CS" dirty="0" smtClean="0"/>
              <a:t>U članu 15. navedenog pravilnika poziva se na Okvirnu klasifikaciju Ujedinjenih nacija (UNFC) koja je šira i detaljnija nego u datom Pravilniku i predviđa izradu studija izvodljivosti poslije svake etape istraživanja, rekognosciranja, prospekcije, predhodnog i detetaljnog istraživanja. Cilj ove studije je da identifikuje mineralizaciju, da utvrdi kontinuitet, količinu i kvalitet mineralne sirovine u ležištu i da na osnovu toga utvrdi oprvdanost investiranja.</a:t>
            </a:r>
            <a:endParaRPr lang="en-US" dirty="0" smtClean="0"/>
          </a:p>
          <a:p>
            <a:r>
              <a:rPr lang="en-US" dirty="0" smtClean="0"/>
              <a:t> </a:t>
            </a:r>
            <a:r>
              <a:rPr lang="en-US" dirty="0" err="1" smtClean="0"/>
              <a:t>Takođe</a:t>
            </a:r>
            <a:r>
              <a:rPr lang="en-US" dirty="0" smtClean="0"/>
              <a:t> u </a:t>
            </a:r>
            <a:r>
              <a:rPr lang="en-US" dirty="0" err="1" smtClean="0"/>
              <a:t>Pravilniku</a:t>
            </a:r>
            <a:r>
              <a:rPr lang="en-US" dirty="0" smtClean="0"/>
              <a:t> o </a:t>
            </a:r>
            <a:r>
              <a:rPr lang="en-US" dirty="0" err="1" smtClean="0"/>
              <a:t>postupku</a:t>
            </a:r>
            <a:r>
              <a:rPr lang="en-US" dirty="0" smtClean="0"/>
              <a:t> </a:t>
            </a:r>
            <a:r>
              <a:rPr lang="en-US" dirty="0" err="1" smtClean="0"/>
              <a:t>odobravanja</a:t>
            </a:r>
            <a:r>
              <a:rPr lang="en-US" dirty="0" smtClean="0"/>
              <a:t> </a:t>
            </a:r>
            <a:r>
              <a:rPr lang="en-US" dirty="0" err="1" smtClean="0"/>
              <a:t>detaljnih</a:t>
            </a:r>
            <a:r>
              <a:rPr lang="en-US" dirty="0" smtClean="0"/>
              <a:t> </a:t>
            </a:r>
            <a:r>
              <a:rPr lang="en-US" dirty="0" err="1" smtClean="0"/>
              <a:t>geoloških</a:t>
            </a:r>
            <a:r>
              <a:rPr lang="en-US" dirty="0" smtClean="0"/>
              <a:t> </a:t>
            </a:r>
            <a:r>
              <a:rPr lang="en-US" dirty="0" err="1" smtClean="0"/>
              <a:t>istraživanja</a:t>
            </a:r>
            <a:r>
              <a:rPr lang="en-US" dirty="0" smtClean="0"/>
              <a:t> (Sl.gl. RS br.28/14 </a:t>
            </a:r>
            <a:r>
              <a:rPr lang="en-US" dirty="0" err="1" smtClean="0"/>
              <a:t>i</a:t>
            </a:r>
            <a:r>
              <a:rPr lang="en-US" dirty="0" smtClean="0"/>
              <a:t> </a:t>
            </a:r>
            <a:r>
              <a:rPr lang="en-US" dirty="0" err="1" smtClean="0"/>
              <a:t>Pravilniku</a:t>
            </a:r>
            <a:r>
              <a:rPr lang="en-US" dirty="0" smtClean="0"/>
              <a:t> o </a:t>
            </a:r>
            <a:r>
              <a:rPr lang="en-US" dirty="0" err="1" smtClean="0"/>
              <a:t>visini</a:t>
            </a:r>
            <a:r>
              <a:rPr lang="en-US" dirty="0" smtClean="0"/>
              <a:t> </a:t>
            </a:r>
            <a:r>
              <a:rPr lang="en-US" dirty="0" err="1" smtClean="0"/>
              <a:t>koncesione</a:t>
            </a:r>
            <a:r>
              <a:rPr lang="en-US" dirty="0" smtClean="0"/>
              <a:t> </a:t>
            </a:r>
            <a:r>
              <a:rPr lang="en-US" dirty="0" err="1" smtClean="0"/>
              <a:t>naknade</a:t>
            </a:r>
            <a:r>
              <a:rPr lang="en-US" dirty="0" smtClean="0"/>
              <a:t> </a:t>
            </a:r>
            <a:r>
              <a:rPr lang="en-US" dirty="0" err="1" smtClean="0"/>
              <a:t>i</a:t>
            </a:r>
            <a:r>
              <a:rPr lang="en-US" dirty="0" smtClean="0"/>
              <a:t> </a:t>
            </a:r>
            <a:r>
              <a:rPr lang="en-US" dirty="0" err="1" smtClean="0"/>
              <a:t>bankarskim</a:t>
            </a:r>
            <a:r>
              <a:rPr lang="en-US" dirty="0" smtClean="0"/>
              <a:t> </a:t>
            </a:r>
            <a:r>
              <a:rPr lang="en-US" dirty="0" err="1" smtClean="0"/>
              <a:t>garancijama</a:t>
            </a:r>
            <a:r>
              <a:rPr lang="en-US" dirty="0" smtClean="0"/>
              <a:t> u </a:t>
            </a:r>
            <a:r>
              <a:rPr lang="en-US" dirty="0" err="1" smtClean="0"/>
              <a:t>oblasti</a:t>
            </a:r>
            <a:r>
              <a:rPr lang="en-US" dirty="0" smtClean="0"/>
              <a:t> </a:t>
            </a:r>
            <a:r>
              <a:rPr lang="en-US" dirty="0" err="1" smtClean="0"/>
              <a:t>elektroenergetike</a:t>
            </a:r>
            <a:r>
              <a:rPr lang="en-US" dirty="0" smtClean="0"/>
              <a:t>, </a:t>
            </a:r>
            <a:r>
              <a:rPr lang="en-US" dirty="0" err="1" smtClean="0"/>
              <a:t>energenata</a:t>
            </a:r>
            <a:r>
              <a:rPr lang="en-US" dirty="0" smtClean="0"/>
              <a:t>, </a:t>
            </a:r>
            <a:r>
              <a:rPr lang="en-US" dirty="0" err="1" smtClean="0"/>
              <a:t>rudarstva</a:t>
            </a:r>
            <a:r>
              <a:rPr lang="en-US" dirty="0" smtClean="0"/>
              <a:t> </a:t>
            </a:r>
            <a:r>
              <a:rPr lang="en-US" dirty="0" err="1" smtClean="0"/>
              <a:t>i</a:t>
            </a:r>
            <a:r>
              <a:rPr lang="en-US" dirty="0" smtClean="0"/>
              <a:t> </a:t>
            </a:r>
            <a:r>
              <a:rPr lang="en-US" dirty="0" err="1" smtClean="0"/>
              <a:t>geologije</a:t>
            </a:r>
            <a:r>
              <a:rPr lang="en-US" dirty="0" smtClean="0"/>
              <a:t>, “Sl. gl.  RS” br.  67/14, </a:t>
            </a:r>
            <a:r>
              <a:rPr lang="en-US" dirty="0" err="1" smtClean="0"/>
              <a:t>utvrđene</a:t>
            </a:r>
            <a:r>
              <a:rPr lang="en-US" dirty="0" smtClean="0"/>
              <a:t> </a:t>
            </a:r>
            <a:r>
              <a:rPr lang="en-US" dirty="0" err="1" smtClean="0"/>
              <a:t>su</a:t>
            </a:r>
            <a:r>
              <a:rPr lang="en-US" dirty="0" smtClean="0"/>
              <a:t> </a:t>
            </a:r>
            <a:r>
              <a:rPr lang="en-US" dirty="0" err="1" smtClean="0"/>
              <a:t>naknade</a:t>
            </a:r>
            <a:r>
              <a:rPr lang="en-US" dirty="0" smtClean="0"/>
              <a:t> </a:t>
            </a:r>
            <a:r>
              <a:rPr lang="en-US" dirty="0" err="1" smtClean="0"/>
              <a:t>za</a:t>
            </a:r>
            <a:r>
              <a:rPr lang="en-US" dirty="0" smtClean="0"/>
              <a:t> </a:t>
            </a:r>
            <a:r>
              <a:rPr lang="en-US" dirty="0" err="1" smtClean="0"/>
              <a:t>geološka</a:t>
            </a:r>
            <a:r>
              <a:rPr lang="en-US" dirty="0" smtClean="0"/>
              <a:t> </a:t>
            </a:r>
            <a:r>
              <a:rPr lang="en-US" dirty="0" err="1" smtClean="0"/>
              <a:t>istraživanja</a:t>
            </a:r>
            <a:r>
              <a:rPr lang="en-US" dirty="0" smtClean="0"/>
              <a:t> </a:t>
            </a:r>
            <a:r>
              <a:rPr lang="en-US" dirty="0" err="1" smtClean="0"/>
              <a:t>proporcionalno</a:t>
            </a:r>
            <a:r>
              <a:rPr lang="en-US" dirty="0" smtClean="0"/>
              <a:t> </a:t>
            </a:r>
            <a:r>
              <a:rPr lang="en-US" dirty="0" err="1" smtClean="0"/>
              <a:t>visini</a:t>
            </a:r>
            <a:r>
              <a:rPr lang="en-US" dirty="0" smtClean="0"/>
              <a:t> </a:t>
            </a:r>
            <a:r>
              <a:rPr lang="en-US" dirty="0" err="1" smtClean="0"/>
              <a:t>vrijednosti</a:t>
            </a:r>
            <a:r>
              <a:rPr lang="en-US" dirty="0" smtClean="0"/>
              <a:t> </a:t>
            </a:r>
            <a:r>
              <a:rPr lang="en-US" dirty="0" err="1" smtClean="0"/>
              <a:t>ulaganja</a:t>
            </a:r>
            <a:r>
              <a:rPr lang="en-US" dirty="0" smtClean="0"/>
              <a:t> u </a:t>
            </a:r>
            <a:r>
              <a:rPr lang="en-US" dirty="0" err="1" smtClean="0"/>
              <a:t>istražne</a:t>
            </a:r>
            <a:r>
              <a:rPr lang="en-US" dirty="0" smtClean="0"/>
              <a:t> </a:t>
            </a:r>
            <a:r>
              <a:rPr lang="en-US" dirty="0" err="1" smtClean="0"/>
              <a:t>radove</a:t>
            </a:r>
            <a:r>
              <a:rPr lang="en-US" dirty="0" smtClean="0"/>
              <a:t> </a:t>
            </a:r>
            <a:r>
              <a:rPr lang="en-US" dirty="0" err="1" smtClean="0"/>
              <a:t>bez</a:t>
            </a:r>
            <a:r>
              <a:rPr lang="en-US" dirty="0" smtClean="0"/>
              <a:t> </a:t>
            </a:r>
            <a:r>
              <a:rPr lang="en-US" dirty="0" err="1" smtClean="0"/>
              <a:t>obzira</a:t>
            </a:r>
            <a:r>
              <a:rPr lang="en-US" dirty="0" smtClean="0"/>
              <a:t> </a:t>
            </a:r>
            <a:r>
              <a:rPr lang="en-US" dirty="0" err="1" smtClean="0"/>
              <a:t>na</a:t>
            </a:r>
            <a:r>
              <a:rPr lang="en-US" dirty="0" smtClean="0"/>
              <a:t> </a:t>
            </a:r>
            <a:r>
              <a:rPr lang="en-US" dirty="0" err="1" smtClean="0"/>
              <a:t>dobijene</a:t>
            </a:r>
            <a:r>
              <a:rPr lang="en-US" dirty="0" smtClean="0"/>
              <a:t> </a:t>
            </a:r>
            <a:r>
              <a:rPr lang="en-US" dirty="0" err="1" smtClean="0"/>
              <a:t>rezultate</a:t>
            </a:r>
            <a:r>
              <a:rPr lang="en-US" dirty="0" smtClean="0"/>
              <a:t> </a:t>
            </a:r>
            <a:r>
              <a:rPr lang="en-US" dirty="0" err="1" smtClean="0"/>
              <a:t>što</a:t>
            </a:r>
            <a:r>
              <a:rPr lang="en-US" dirty="0" smtClean="0"/>
              <a:t> je </a:t>
            </a:r>
            <a:r>
              <a:rPr lang="en-US" dirty="0" err="1" smtClean="0"/>
              <a:t>unikatna</a:t>
            </a:r>
            <a:r>
              <a:rPr lang="en-US" dirty="0" smtClean="0"/>
              <a:t> </a:t>
            </a:r>
            <a:r>
              <a:rPr lang="en-US" dirty="0" err="1" smtClean="0"/>
              <a:t>praksa</a:t>
            </a:r>
            <a:r>
              <a:rPr lang="en-US" dirty="0" smtClean="0"/>
              <a:t> u </a:t>
            </a:r>
            <a:r>
              <a:rPr lang="en-US" dirty="0" err="1" smtClean="0"/>
              <a:t>svijetu</a:t>
            </a:r>
            <a:r>
              <a:rPr lang="sr-Latn-CS" dirty="0" smtClean="0"/>
              <a:t> i to je loše</a:t>
            </a:r>
            <a:r>
              <a:rPr lang="en-US" dirty="0" smtClean="0"/>
              <a:t>.</a:t>
            </a:r>
            <a:endParaRPr lang="en-US" dirty="0" smtClean="0"/>
          </a:p>
          <a:p>
            <a:r>
              <a:rPr lang="sr-Latn-CS" dirty="0" smtClean="0"/>
              <a:t>Zakon o rudarstvu (Sl.gl. RS br. 59/12 uređuje oblast eksploatacije i koncesja na nešto specifičniji način.</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sr-Latn-CS" dirty="0" smtClean="0"/>
              <a:t>Studija ekonomske opravdanosti dodjele koncesije je bitan suštinski dokument na osnovu koga se procjenjuje javni interes, vrše pregovori i sklapaju ugovori za dodjelu koncesije.</a:t>
            </a:r>
          </a:p>
          <a:p>
            <a:r>
              <a:rPr lang="sr-Latn-CS" dirty="0" smtClean="0"/>
              <a:t>Ptanje je dali tu imamo adekvatn profesinalan pristup je praksa pokazala da je to postala formalnost.</a:t>
            </a:r>
          </a:p>
          <a:p>
            <a:r>
              <a:rPr lang="sr-Latn-CS" dirty="0" smtClean="0"/>
              <a:t>Takođe ugovori su unificirani i loši. Nije lako napraviti dobar ugovor.</a:t>
            </a:r>
            <a:endParaRPr lang="sr-Latn-CS" dirty="0"/>
          </a:p>
        </p:txBody>
      </p:sp>
    </p:spTree>
    <p:extLst>
      <p:ext uri="{BB962C8B-B14F-4D97-AF65-F5344CB8AC3E}">
        <p14:creationId xmlns:p14="http://schemas.microsoft.com/office/powerpoint/2010/main" val="929061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200" b="1" dirty="0" smtClean="0"/>
              <a:t>Pregled </a:t>
            </a:r>
            <a:r>
              <a:rPr lang="sr-Latn-CS" sz="3200" b="1" dirty="0" smtClean="0"/>
              <a:t>do sada ustupljenih koncesija  </a:t>
            </a:r>
            <a:r>
              <a:rPr lang="sr-Cyrl-CS" sz="3200" b="1" dirty="0" smtClean="0"/>
              <a:t>prema vrsti mineralne sirovine</a:t>
            </a:r>
            <a:r>
              <a:rPr lang="sr-Latn-CS" sz="3200" b="1" dirty="0" smtClean="0"/>
              <a:t> i problematika</a:t>
            </a:r>
            <a:endParaRPr lang="en-US" sz="3200" dirty="0"/>
          </a:p>
        </p:txBody>
      </p:sp>
      <p:sp>
        <p:nvSpPr>
          <p:cNvPr id="3" name="Content Placeholder 2"/>
          <p:cNvSpPr>
            <a:spLocks noGrp="1"/>
          </p:cNvSpPr>
          <p:nvPr>
            <p:ph idx="1"/>
          </p:nvPr>
        </p:nvSpPr>
        <p:spPr/>
        <p:txBody>
          <a:bodyPr>
            <a:normAutofit lnSpcReduction="10000"/>
          </a:bodyPr>
          <a:lstStyle/>
          <a:p>
            <a:r>
              <a:rPr lang="sr-Latn-CS" dirty="0" smtClean="0"/>
              <a:t>Zaključno sa </a:t>
            </a:r>
            <a:r>
              <a:rPr lang="sr-Cyrl-CS" dirty="0" smtClean="0"/>
              <a:t>kalendarsko</a:t>
            </a:r>
            <a:r>
              <a:rPr lang="sr-Latn-CS" dirty="0" smtClean="0"/>
              <a:t>m</a:t>
            </a:r>
            <a:r>
              <a:rPr lang="sr-Cyrl-CS" dirty="0" smtClean="0"/>
              <a:t> 2013. godin</a:t>
            </a:r>
            <a:r>
              <a:rPr lang="sr-Latn-CS" dirty="0" smtClean="0"/>
              <a:t>om </a:t>
            </a:r>
            <a:r>
              <a:rPr lang="sr-Cyrl-CS" dirty="0" smtClean="0"/>
              <a:t>aktivno je bilo 96 (devedeset šest) ugovora o koncesiji zaključenih sa 81 (osamdeset jednim) pravnim licem. </a:t>
            </a:r>
            <a:endParaRPr lang="sr-Latn-CS" dirty="0" smtClean="0"/>
          </a:p>
          <a:p>
            <a:r>
              <a:rPr lang="sr-Latn-CS" dirty="0" smtClean="0">
                <a:solidFill>
                  <a:srgbClr val="FF0000"/>
                </a:solidFill>
              </a:rPr>
              <a:t>Skoro još toliko pokrenutih inicijativa za dodjelu koncesija stoji već duže vremena nerješeno a neke i deset godina</a:t>
            </a:r>
            <a:r>
              <a:rPr lang="sr-Latn-CS" dirty="0" smtClean="0"/>
              <a:t>.</a:t>
            </a:r>
          </a:p>
          <a:p>
            <a:r>
              <a:rPr lang="sr-Latn-CS" dirty="0" smtClean="0"/>
              <a:t>Ugovori su zaključeni za sljedeće mineralne sirovine: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sr-Latn-CS" sz="3200" dirty="0" smtClean="0"/>
              <a:t>Mineralne sirovine za koje su dodijeljene koncesije:</a:t>
            </a:r>
            <a:endParaRPr lang="en-US" sz="3200" dirty="0"/>
          </a:p>
        </p:txBody>
      </p:sp>
      <p:sp>
        <p:nvSpPr>
          <p:cNvPr id="3" name="Content Placeholder 2"/>
          <p:cNvSpPr>
            <a:spLocks noGrp="1"/>
          </p:cNvSpPr>
          <p:nvPr>
            <p:ph idx="1"/>
          </p:nvPr>
        </p:nvSpPr>
        <p:spPr>
          <a:xfrm>
            <a:off x="457200" y="1071546"/>
            <a:ext cx="8229600" cy="5357850"/>
          </a:xfrm>
        </p:spPr>
        <p:txBody>
          <a:bodyPr>
            <a:normAutofit fontScale="77500" lnSpcReduction="20000"/>
          </a:bodyPr>
          <a:lstStyle/>
          <a:p>
            <a:pPr lvl="0"/>
            <a:r>
              <a:rPr lang="sr-Cyrl-BA" dirty="0" smtClean="0"/>
              <a:t>Krečnjak i dolomit - i</a:t>
            </a:r>
            <a:r>
              <a:rPr lang="sr-Cyrl-CS" dirty="0" smtClean="0"/>
              <a:t>straživanje i/ili eksploatacij</a:t>
            </a:r>
            <a:r>
              <a:rPr lang="sr-Cyrl-BA" dirty="0" smtClean="0"/>
              <a:t>a </a:t>
            </a:r>
            <a:r>
              <a:rPr lang="sr-Cyrl-CS" dirty="0" smtClean="0"/>
              <a:t>tehničkog građevinskog kamena - 3</a:t>
            </a:r>
            <a:r>
              <a:rPr lang="ru-RU" dirty="0" smtClean="0"/>
              <a:t>4</a:t>
            </a:r>
            <a:r>
              <a:rPr lang="sr-Cyrl-BA" dirty="0" smtClean="0"/>
              <a:t> (</a:t>
            </a:r>
            <a:r>
              <a:rPr lang="sr-Cyrl-CS" dirty="0" smtClean="0"/>
              <a:t>trideset četiri) ugovora;</a:t>
            </a:r>
            <a:endParaRPr lang="en-US" dirty="0" smtClean="0"/>
          </a:p>
          <a:p>
            <a:pPr lvl="0"/>
            <a:r>
              <a:rPr lang="sr-Cyrl-BA" dirty="0" smtClean="0"/>
              <a:t>Geotermalne, termomineralne i mineralne vode - i</a:t>
            </a:r>
            <a:r>
              <a:rPr lang="sr-Cyrl-CS" dirty="0" smtClean="0"/>
              <a:t>straživanje i/ili eksploatacij</a:t>
            </a:r>
            <a:r>
              <a:rPr lang="sr-Cyrl-BA" dirty="0" smtClean="0"/>
              <a:t>a</a:t>
            </a:r>
            <a:r>
              <a:rPr lang="sr-Cyrl-CS" dirty="0" smtClean="0"/>
              <a:t> – 13 (trinaest) ugovora;</a:t>
            </a:r>
            <a:endParaRPr lang="en-US" dirty="0" smtClean="0"/>
          </a:p>
          <a:p>
            <a:pPr lvl="0"/>
            <a:r>
              <a:rPr lang="sr-Cyrl-BA" dirty="0" smtClean="0"/>
              <a:t>Pitke vode - i</a:t>
            </a:r>
            <a:r>
              <a:rPr lang="sr-Cyrl-CS" dirty="0" smtClean="0"/>
              <a:t>straživanje i/ili eksploatacij</a:t>
            </a:r>
            <a:r>
              <a:rPr lang="sr-Cyrl-BA" dirty="0" smtClean="0"/>
              <a:t>a</a:t>
            </a:r>
            <a:r>
              <a:rPr lang="sr-Cyrl-CS" dirty="0" smtClean="0"/>
              <a:t> – 7 (sedam) ugovora;</a:t>
            </a:r>
            <a:endParaRPr lang="en-US" dirty="0" smtClean="0"/>
          </a:p>
          <a:p>
            <a:pPr lvl="0"/>
            <a:r>
              <a:rPr lang="sr-Cyrl-BA" dirty="0" smtClean="0"/>
              <a:t>Magmatske i metamorfne stijene (dijabaz, metadijabaz, peridotit, gabro, serpentinit, dacit) - i</a:t>
            </a:r>
            <a:r>
              <a:rPr lang="sr-Cyrl-CS" dirty="0" smtClean="0"/>
              <a:t>straživanje i/ili eksploatacij</a:t>
            </a:r>
            <a:r>
              <a:rPr lang="sr-Cyrl-BA" dirty="0" smtClean="0"/>
              <a:t>a </a:t>
            </a:r>
            <a:r>
              <a:rPr lang="sr-Cyrl-CS" dirty="0" smtClean="0"/>
              <a:t>tehničkog građevinskog kamena – 9 (devet) ugovora;</a:t>
            </a:r>
            <a:endParaRPr lang="en-US" dirty="0" smtClean="0"/>
          </a:p>
          <a:p>
            <a:pPr lvl="0"/>
            <a:r>
              <a:rPr lang="sr-Cyrl-BA" dirty="0" smtClean="0"/>
              <a:t>Ugalj - i</a:t>
            </a:r>
            <a:r>
              <a:rPr lang="sr-Cyrl-CS" dirty="0" smtClean="0"/>
              <a:t>straživanje i/ili eksploatacija uglja – 10 (deset) ugovora;</a:t>
            </a:r>
            <a:endParaRPr lang="en-US" dirty="0" smtClean="0"/>
          </a:p>
          <a:p>
            <a:pPr lvl="0"/>
            <a:r>
              <a:rPr lang="sr-Cyrl-BA" dirty="0" smtClean="0"/>
              <a:t>Gline - i</a:t>
            </a:r>
            <a:r>
              <a:rPr lang="sr-Cyrl-CS" dirty="0" smtClean="0"/>
              <a:t>straživanje i/ili eksploatacij</a:t>
            </a:r>
            <a:r>
              <a:rPr lang="sr-Cyrl-BA" dirty="0" smtClean="0"/>
              <a:t>a</a:t>
            </a:r>
            <a:r>
              <a:rPr lang="sr-Cyrl-CS" dirty="0" smtClean="0"/>
              <a:t> – 5 (pet) ugovora;</a:t>
            </a:r>
            <a:endParaRPr lang="en-US" dirty="0" smtClean="0"/>
          </a:p>
          <a:p>
            <a:pPr lvl="0"/>
            <a:r>
              <a:rPr lang="sr-Cyrl-BA" dirty="0" smtClean="0"/>
              <a:t>Krečnjak - i</a:t>
            </a:r>
            <a:r>
              <a:rPr lang="sr-Cyrl-CS" dirty="0" smtClean="0"/>
              <a:t>straživanje i/ili eksploatacija </a:t>
            </a:r>
            <a:r>
              <a:rPr lang="sr-Cyrl-BA" dirty="0" smtClean="0"/>
              <a:t>arhitektonsko-građevinskog kamena – 4 (četiri) </a:t>
            </a:r>
            <a:r>
              <a:rPr lang="sr-Cyrl-CS" dirty="0" smtClean="0"/>
              <a:t>ugovora;</a:t>
            </a: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77500" lnSpcReduction="20000"/>
          </a:bodyPr>
          <a:lstStyle/>
          <a:p>
            <a:pPr lvl="0"/>
            <a:r>
              <a:rPr lang="sr-Cyrl-BA" dirty="0" smtClean="0"/>
              <a:t>Šljunak i pijesak - i</a:t>
            </a:r>
            <a:r>
              <a:rPr lang="sr-Cyrl-CS" dirty="0" smtClean="0"/>
              <a:t>straživanje i/ili eksploatacija – 3 (tri) ugovora;</a:t>
            </a:r>
            <a:endParaRPr lang="en-US" dirty="0" smtClean="0"/>
          </a:p>
          <a:p>
            <a:pPr lvl="0"/>
            <a:r>
              <a:rPr lang="sr-Cyrl-BA" dirty="0" smtClean="0"/>
              <a:t>Boksit - e</a:t>
            </a:r>
            <a:r>
              <a:rPr lang="sr-Cyrl-CS" dirty="0" smtClean="0"/>
              <a:t>ksploatacij</a:t>
            </a:r>
            <a:r>
              <a:rPr lang="sr-Cyrl-BA" dirty="0" smtClean="0"/>
              <a:t>a</a:t>
            </a:r>
            <a:r>
              <a:rPr lang="sr-Cyrl-CS" dirty="0" smtClean="0"/>
              <a:t> – 2 (</a:t>
            </a:r>
            <a:r>
              <a:rPr lang="sr-Latn-BA" dirty="0" smtClean="0"/>
              <a:t>d</a:t>
            </a:r>
            <a:r>
              <a:rPr lang="sr-Cyrl-CS" dirty="0" smtClean="0"/>
              <a:t>va) ugovora;</a:t>
            </a:r>
            <a:endParaRPr lang="en-US" dirty="0" smtClean="0"/>
          </a:p>
          <a:p>
            <a:pPr lvl="0"/>
            <a:r>
              <a:rPr lang="sr-Cyrl-BA" dirty="0" smtClean="0"/>
              <a:t>Olovo i cink – istraživanje, e</a:t>
            </a:r>
            <a:r>
              <a:rPr lang="sr-Cyrl-CS" dirty="0" smtClean="0"/>
              <a:t>ksploatacij</a:t>
            </a:r>
            <a:r>
              <a:rPr lang="sr-Cyrl-BA" dirty="0" smtClean="0"/>
              <a:t>a </a:t>
            </a:r>
            <a:r>
              <a:rPr lang="sr-Cyrl-CS" dirty="0" smtClean="0"/>
              <a:t>i prerad</a:t>
            </a:r>
            <a:r>
              <a:rPr lang="sr-Cyrl-BA" dirty="0" smtClean="0"/>
              <a:t>a </a:t>
            </a:r>
            <a:r>
              <a:rPr lang="sr-Cyrl-CS" dirty="0" smtClean="0"/>
              <a:t>rude – 2 (dva) ugovora;</a:t>
            </a:r>
            <a:endParaRPr lang="en-US" dirty="0" smtClean="0"/>
          </a:p>
          <a:p>
            <a:pPr lvl="0"/>
            <a:r>
              <a:rPr lang="sr-Latn-CS" dirty="0" smtClean="0"/>
              <a:t>CO₂ </a:t>
            </a:r>
            <a:r>
              <a:rPr lang="sr-Cyrl-CS" dirty="0" smtClean="0"/>
              <a:t>gas </a:t>
            </a:r>
            <a:r>
              <a:rPr lang="sr-Cyrl-BA" dirty="0" smtClean="0"/>
              <a:t>– eksploatacija - </a:t>
            </a:r>
            <a:r>
              <a:rPr lang="sr-Cyrl-CS" dirty="0" smtClean="0"/>
              <a:t>1 (</a:t>
            </a:r>
            <a:r>
              <a:rPr lang="sr-Latn-BA" dirty="0" smtClean="0"/>
              <a:t>j</a:t>
            </a:r>
            <a:r>
              <a:rPr lang="sr-Cyrl-CS" dirty="0" smtClean="0"/>
              <a:t>edan) ugovor;</a:t>
            </a:r>
            <a:endParaRPr lang="en-US" dirty="0" smtClean="0"/>
          </a:p>
          <a:p>
            <a:pPr lvl="0"/>
            <a:r>
              <a:rPr lang="sr-Cyrl-BA" dirty="0" smtClean="0"/>
              <a:t>Kreda - e</a:t>
            </a:r>
            <a:r>
              <a:rPr lang="sr-Cyrl-CS" dirty="0" smtClean="0"/>
              <a:t>ksploatacij</a:t>
            </a:r>
            <a:r>
              <a:rPr lang="sr-Cyrl-BA" dirty="0" smtClean="0"/>
              <a:t>a</a:t>
            </a:r>
            <a:r>
              <a:rPr lang="sr-Cyrl-CS" dirty="0" smtClean="0"/>
              <a:t> – 1 (jedan) ugovor;</a:t>
            </a:r>
            <a:endParaRPr lang="en-US" dirty="0" smtClean="0"/>
          </a:p>
          <a:p>
            <a:pPr lvl="0"/>
            <a:r>
              <a:rPr lang="sr-Cyrl-BA" dirty="0" smtClean="0"/>
              <a:t>Kvarcni pijesak i šljunak – istraživanje ili e</a:t>
            </a:r>
            <a:r>
              <a:rPr lang="sr-Cyrl-CS" dirty="0" smtClean="0"/>
              <a:t>ksploatacij</a:t>
            </a:r>
            <a:r>
              <a:rPr lang="sr-Cyrl-BA" dirty="0" smtClean="0"/>
              <a:t>a</a:t>
            </a:r>
            <a:r>
              <a:rPr lang="sr-Cyrl-CS" dirty="0" smtClean="0"/>
              <a:t> – 2 (dva) ugovora;</a:t>
            </a:r>
            <a:endParaRPr lang="en-US" dirty="0" smtClean="0"/>
          </a:p>
          <a:p>
            <a:pPr lvl="0"/>
            <a:r>
              <a:rPr lang="sr-Cyrl-BA" dirty="0" smtClean="0"/>
              <a:t>U</a:t>
            </a:r>
            <a:r>
              <a:rPr lang="sr-Cyrl-CS" dirty="0" smtClean="0"/>
              <a:t>gljovodoni</a:t>
            </a:r>
            <a:r>
              <a:rPr lang="sr-Cyrl-BA" dirty="0" smtClean="0"/>
              <a:t>ci</a:t>
            </a:r>
            <a:r>
              <a:rPr lang="sr-Cyrl-CS" dirty="0" smtClean="0"/>
              <a:t>, sirov</a:t>
            </a:r>
            <a:r>
              <a:rPr lang="sr-Cyrl-BA" dirty="0" smtClean="0"/>
              <a:t>a</a:t>
            </a:r>
            <a:r>
              <a:rPr lang="sr-Cyrl-CS" dirty="0" smtClean="0"/>
              <a:t>naft</a:t>
            </a:r>
            <a:r>
              <a:rPr lang="sr-Cyrl-BA" dirty="0" smtClean="0"/>
              <a:t>a </a:t>
            </a:r>
            <a:r>
              <a:rPr lang="sr-Cyrl-CS" dirty="0" smtClean="0"/>
              <a:t>i gas</a:t>
            </a:r>
            <a:r>
              <a:rPr lang="sr-Cyrl-BA" dirty="0" smtClean="0"/>
              <a:t> - i</a:t>
            </a:r>
            <a:r>
              <a:rPr lang="sr-Cyrl-CS" dirty="0" smtClean="0"/>
              <a:t>straživanje i korišćenje – </a:t>
            </a:r>
            <a:r>
              <a:rPr lang="sr-Latn-BA" dirty="0" smtClean="0"/>
              <a:t>1</a:t>
            </a:r>
            <a:r>
              <a:rPr lang="sr-Cyrl-CS" dirty="0" smtClean="0"/>
              <a:t> (jedan) ugovor;</a:t>
            </a:r>
            <a:endParaRPr lang="en-US" dirty="0" smtClean="0"/>
          </a:p>
          <a:p>
            <a:pPr lvl="0"/>
            <a:r>
              <a:rPr lang="sr-Cyrl-BA" dirty="0" smtClean="0"/>
              <a:t>B</a:t>
            </a:r>
            <a:r>
              <a:rPr lang="ru-RU" dirty="0" smtClean="0"/>
              <a:t>or, litijum, natrijum, stroncijum, kalijum i prateć</a:t>
            </a:r>
            <a:r>
              <a:rPr lang="sr-Cyrl-BA" dirty="0" smtClean="0"/>
              <a:t>a </a:t>
            </a:r>
            <a:r>
              <a:rPr lang="ru-RU" dirty="0" smtClean="0"/>
              <a:t>asocijacij</a:t>
            </a:r>
            <a:r>
              <a:rPr lang="sr-Cyrl-BA" dirty="0" smtClean="0"/>
              <a:t>a </a:t>
            </a:r>
            <a:r>
              <a:rPr lang="ru-RU" dirty="0" smtClean="0"/>
              <a:t>elemenata </a:t>
            </a:r>
            <a:r>
              <a:rPr lang="sr-Cyrl-BA" dirty="0" smtClean="0"/>
              <a:t>– istraživanje – </a:t>
            </a:r>
            <a:r>
              <a:rPr lang="sr-Cyrl-CS" dirty="0" smtClean="0"/>
              <a:t>1 (jedan) ugovor;</a:t>
            </a:r>
            <a:endParaRPr lang="en-US" dirty="0" smtClean="0"/>
          </a:p>
          <a:p>
            <a:pPr lvl="0"/>
            <a:r>
              <a:rPr lang="sr-Cyrl-CS" dirty="0" smtClean="0"/>
              <a:t>Antimon – istraživanje i eksploatacija – 1 (jedan) ugovor.</a:t>
            </a:r>
            <a:endParaRPr lang="en-US"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357982"/>
          </a:xfrm>
        </p:spPr>
        <p:txBody>
          <a:bodyPr>
            <a:normAutofit fontScale="77500" lnSpcReduction="20000"/>
          </a:bodyPr>
          <a:lstStyle/>
          <a:p>
            <a:r>
              <a:rPr lang="ru-RU" dirty="0" smtClean="0"/>
              <a:t>Kod nekoliko zaključenih ugovora, koncesija je dodijeljena za dvije ili više različitih mineralnih sirovina (osnovna i prateća mineralna sirovina), kao što su: ugalj i kreda, polimineralna glina i kvarcni pijesak, ugalj i bentonit i drugo.</a:t>
            </a:r>
            <a:endParaRPr lang="en-US" dirty="0" smtClean="0"/>
          </a:p>
          <a:p>
            <a:r>
              <a:rPr lang="ru-RU" dirty="0" smtClean="0"/>
              <a:t>Od ukupnog broja aktivnih ugovora u 2013. godini, 11 (jedanaest) ugovora je tokom godine isteklo ili raskinuto, i to 5 (pet) ugovora je jednostrano raskinuto od strane Ministarstva industrije, energetike i rudarstva, 1 (jedan) ugovor je sporazumno raskinut, dok je 5 (pet) ugovora isteklo, od kojih su 2 (dva) ugovora za istraživanje realizovana, a 3 (tri) ugovora za istraživanje nisu realizovana zbog problema sa obezbjeđenjem finansijskih sredstava za realizaciju koncesionog projekta i</a:t>
            </a:r>
            <a:r>
              <a:rPr lang="sr-Cyrl-BA" dirty="0" smtClean="0"/>
              <a:t>li </a:t>
            </a:r>
            <a:r>
              <a:rPr lang="ru-RU" dirty="0" smtClean="0"/>
              <a:t>odustajanja  na osnovu preliminarnih rezultata istraživanja. </a:t>
            </a:r>
            <a:endParaRPr lang="en-US" dirty="0" smtClean="0"/>
          </a:p>
          <a:p>
            <a:r>
              <a:rPr lang="sr-Cyrl-BA" dirty="0" smtClean="0"/>
              <a:t>Na osnovu predhodno navedenog, može se reći da je od ukupnog broja aktivnih ugovora zaključno sa 31.12.2013. godine prestalo da važi 11 (jedanaest) ugovora, tj. nastavljeno je da se realizuje 85 (osamdeset pet) ugovora. </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85000" lnSpcReduction="10000"/>
          </a:bodyPr>
          <a:lstStyle/>
          <a:p>
            <a:r>
              <a:rPr lang="sr-Latn-CS" dirty="0" smtClean="0"/>
              <a:t>Vidi se da su dominatne koncesije na istraživanje i eksploataciju, što je loša praksa i to treba fazno razdvojiti.</a:t>
            </a:r>
          </a:p>
          <a:p>
            <a:r>
              <a:rPr lang="sr-Latn-CS" dirty="0" smtClean="0"/>
              <a:t>Logično je da mineralnu sirovinu prvo treba istražiti pa onda ako postoji ekonomska opravdanost eksploatisati.</a:t>
            </a:r>
          </a:p>
          <a:p>
            <a:r>
              <a:rPr lang="sr-Latn-CS" dirty="0" smtClean="0"/>
              <a:t>Tu je nemoguće napraviti dobru Studiju ekonomske </a:t>
            </a:r>
            <a:r>
              <a:rPr lang="sr-Latn-CS" dirty="0" smtClean="0"/>
              <a:t>opravdanosti, procijeniti javni ineres </a:t>
            </a:r>
            <a:r>
              <a:rPr lang="sr-Latn-CS" dirty="0" smtClean="0"/>
              <a:t>i </a:t>
            </a:r>
            <a:r>
              <a:rPr lang="sr-Latn-CS" dirty="0" smtClean="0"/>
              <a:t>napraviti dobar </a:t>
            </a:r>
            <a:r>
              <a:rPr lang="sr-Latn-CS" dirty="0" smtClean="0"/>
              <a:t>ugovor o koncesiji, ako se ne pristupi fazno.</a:t>
            </a:r>
          </a:p>
          <a:p>
            <a:r>
              <a:rPr lang="sr-Latn-CS" dirty="0" smtClean="0"/>
              <a:t>Predmet koncesije za eksploataciju su konkretne rudne rezerve sa poznatim kvalitetom što se dokumentuje Studijim i sa tim se ulazi u pregovore za dodijelu koncesije.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ZAKONSKA REGULATIVA</a:t>
            </a:r>
            <a:endParaRPr lang="en-US" dirty="0"/>
          </a:p>
        </p:txBody>
      </p:sp>
      <p:sp>
        <p:nvSpPr>
          <p:cNvPr id="3" name="Content Placeholder 2"/>
          <p:cNvSpPr>
            <a:spLocks noGrp="1"/>
          </p:cNvSpPr>
          <p:nvPr>
            <p:ph idx="1"/>
          </p:nvPr>
        </p:nvSpPr>
        <p:spPr/>
        <p:txBody>
          <a:bodyPr>
            <a:normAutofit fontScale="70000" lnSpcReduction="20000"/>
          </a:bodyPr>
          <a:lstStyle/>
          <a:p>
            <a:r>
              <a:rPr lang="sr-Latn-CS" dirty="0"/>
              <a:t>Zakon o koncesijama, „Sl. gl. RS“  br. 59/13; </a:t>
            </a:r>
            <a:endParaRPr lang="sr-Latn-CS" dirty="0" smtClean="0"/>
          </a:p>
          <a:p>
            <a:r>
              <a:rPr lang="sr-Latn-CS" dirty="0" smtClean="0">
                <a:solidFill>
                  <a:srgbClr val="FF0000"/>
                </a:solidFill>
              </a:rPr>
              <a:t>Dokument </a:t>
            </a:r>
            <a:r>
              <a:rPr lang="sr-Latn-CS" dirty="0">
                <a:solidFill>
                  <a:srgbClr val="FF0000"/>
                </a:solidFill>
              </a:rPr>
              <a:t>o politici dodjele koncesija, „Sl. gl. RS  br.  31/06</a:t>
            </a:r>
            <a:r>
              <a:rPr lang="sr-Latn-CS" dirty="0"/>
              <a:t>; </a:t>
            </a:r>
            <a:endParaRPr lang="sr-Latn-CS" dirty="0" smtClean="0"/>
          </a:p>
          <a:p>
            <a:r>
              <a:rPr lang="sr-Latn-CS" dirty="0" smtClean="0"/>
              <a:t>Pravilnik </a:t>
            </a:r>
            <a:r>
              <a:rPr lang="sr-Latn-CS" dirty="0"/>
              <a:t>o postupku ustupanja ugovora o koncesiji i promjeni vlasničke strukture koncesionara, „Sl. gl. RS“  br. 65/14; </a:t>
            </a:r>
            <a:endParaRPr lang="sr-Latn-CS" dirty="0" smtClean="0"/>
          </a:p>
          <a:p>
            <a:r>
              <a:rPr lang="sr-Latn-CS" dirty="0" smtClean="0"/>
              <a:t>Pravilnik </a:t>
            </a:r>
            <a:r>
              <a:rPr lang="sr-Latn-CS" dirty="0"/>
              <a:t>o sadržaju i načinu vođenja registra ugovora o koncesijama, „Sl. gl. RS“  br.  65/14; </a:t>
            </a:r>
            <a:endParaRPr lang="sr-Latn-CS" dirty="0" smtClean="0"/>
          </a:p>
          <a:p>
            <a:r>
              <a:rPr lang="sr-Latn-CS" dirty="0" smtClean="0"/>
              <a:t>Uputstvo </a:t>
            </a:r>
            <a:r>
              <a:rPr lang="sr-Latn-CS" dirty="0"/>
              <a:t>za procjenu postojanja javnog interesa kod samoinicijativne ponude, „Sl. gl.  RS“  br.  103/05</a:t>
            </a:r>
            <a:r>
              <a:rPr lang="sr-Latn-CS" dirty="0" smtClean="0"/>
              <a:t>;</a:t>
            </a:r>
          </a:p>
          <a:p>
            <a:r>
              <a:rPr lang="sr-Latn-CS" dirty="0" smtClean="0"/>
              <a:t> </a:t>
            </a:r>
            <a:r>
              <a:rPr lang="sr-Latn-CS" dirty="0"/>
              <a:t>Pravilnik o visini koncesione naknade i bankarskim garancijama u oblasti elektroenergetike, energenata, rudarstva i geologije, “Sl. gl. RS” br. 67/14; </a:t>
            </a:r>
            <a:endParaRPr lang="en-US" dirty="0"/>
          </a:p>
          <a:p>
            <a:r>
              <a:rPr lang="en-US" dirty="0" err="1"/>
              <a:t>Postupci</a:t>
            </a:r>
            <a:r>
              <a:rPr lang="en-US" dirty="0"/>
              <a:t> </a:t>
            </a:r>
            <a:r>
              <a:rPr lang="en-US" dirty="0" err="1"/>
              <a:t>dodjele</a:t>
            </a:r>
            <a:r>
              <a:rPr lang="en-US" dirty="0"/>
              <a:t> </a:t>
            </a:r>
            <a:r>
              <a:rPr lang="en-US" dirty="0" err="1"/>
              <a:t>koncesije</a:t>
            </a:r>
            <a:r>
              <a:rPr lang="en-US" dirty="0"/>
              <a:t> </a:t>
            </a:r>
            <a:r>
              <a:rPr lang="en-US" dirty="0" err="1"/>
              <a:t>pokrenuti</a:t>
            </a:r>
            <a:r>
              <a:rPr lang="en-US" dirty="0"/>
              <a:t> </a:t>
            </a:r>
            <a:r>
              <a:rPr lang="en-US" dirty="0" err="1"/>
              <a:t>prije</a:t>
            </a:r>
            <a:r>
              <a:rPr lang="en-US" dirty="0"/>
              <a:t> </a:t>
            </a:r>
            <a:r>
              <a:rPr lang="en-US" dirty="0" err="1"/>
              <a:t>stupanja</a:t>
            </a:r>
            <a:r>
              <a:rPr lang="en-US" dirty="0"/>
              <a:t> </a:t>
            </a:r>
            <a:r>
              <a:rPr lang="en-US" dirty="0" err="1"/>
              <a:t>na</a:t>
            </a:r>
            <a:r>
              <a:rPr lang="en-US" dirty="0"/>
              <a:t> </a:t>
            </a:r>
            <a:r>
              <a:rPr lang="en-US" dirty="0" err="1"/>
              <a:t>snagu</a:t>
            </a:r>
            <a:r>
              <a:rPr lang="en-US" dirty="0"/>
              <a:t> </a:t>
            </a:r>
            <a:r>
              <a:rPr lang="en-US" dirty="0" err="1"/>
              <a:t>novog</a:t>
            </a:r>
            <a:r>
              <a:rPr lang="en-US" dirty="0"/>
              <a:t> </a:t>
            </a:r>
            <a:r>
              <a:rPr lang="en-US" dirty="0" err="1"/>
              <a:t>zakona</a:t>
            </a:r>
            <a:r>
              <a:rPr lang="en-US" dirty="0"/>
              <a:t> </a:t>
            </a:r>
            <a:r>
              <a:rPr lang="en-US" dirty="0" err="1"/>
              <a:t>okončani</a:t>
            </a:r>
            <a:r>
              <a:rPr lang="en-US" dirty="0"/>
              <a:t>  </a:t>
            </a:r>
            <a:r>
              <a:rPr lang="en-US" dirty="0" err="1"/>
              <a:t>su</a:t>
            </a:r>
            <a:r>
              <a:rPr lang="en-US" dirty="0"/>
              <a:t> u </a:t>
            </a:r>
            <a:r>
              <a:rPr lang="en-US" dirty="0" err="1"/>
              <a:t>skladu</a:t>
            </a:r>
            <a:r>
              <a:rPr lang="en-US" dirty="0"/>
              <a:t> </a:t>
            </a:r>
            <a:r>
              <a:rPr lang="en-US" dirty="0" err="1"/>
              <a:t>sa</a:t>
            </a:r>
            <a:r>
              <a:rPr lang="en-US" dirty="0"/>
              <a:t> </a:t>
            </a:r>
            <a:r>
              <a:rPr lang="en-US" dirty="0" err="1"/>
              <a:t>odredbama</a:t>
            </a:r>
            <a:r>
              <a:rPr lang="en-US" dirty="0"/>
              <a:t> </a:t>
            </a:r>
            <a:r>
              <a:rPr lang="en-US" dirty="0" err="1"/>
              <a:t>Zakona</a:t>
            </a:r>
            <a:r>
              <a:rPr lang="en-US" dirty="0"/>
              <a:t> o </a:t>
            </a:r>
            <a:r>
              <a:rPr lang="en-US" dirty="0" err="1"/>
              <a:t>Koncesijama</a:t>
            </a:r>
            <a:r>
              <a:rPr lang="en-US" dirty="0"/>
              <a:t> („Sl. gl. RS“  br. 25/02, 91/06 </a:t>
            </a:r>
            <a:r>
              <a:rPr lang="en-US" dirty="0" err="1"/>
              <a:t>i</a:t>
            </a:r>
            <a:r>
              <a:rPr lang="en-US" dirty="0"/>
              <a:t> 92/09)</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sr-Latn-CS" sz="3200" dirty="0" smtClean="0"/>
              <a:t>Koncesiona naknada:</a:t>
            </a:r>
            <a:endParaRPr lang="en-US" sz="3200" dirty="0"/>
          </a:p>
        </p:txBody>
      </p:sp>
      <p:sp>
        <p:nvSpPr>
          <p:cNvPr id="3" name="Content Placeholder 2"/>
          <p:cNvSpPr>
            <a:spLocks noGrp="1"/>
          </p:cNvSpPr>
          <p:nvPr>
            <p:ph idx="1"/>
          </p:nvPr>
        </p:nvSpPr>
        <p:spPr>
          <a:xfrm>
            <a:off x="457200" y="928670"/>
            <a:ext cx="8229600" cy="5197493"/>
          </a:xfrm>
        </p:spPr>
        <p:txBody>
          <a:bodyPr>
            <a:normAutofit fontScale="77500" lnSpcReduction="20000"/>
          </a:bodyPr>
          <a:lstStyle/>
          <a:p>
            <a:r>
              <a:rPr lang="sr-Cyrl-BA" dirty="0" smtClean="0"/>
              <a:t>Koncesiona naknada za korištenje mineralnih sirovina je određena (ugovorena) na osnovu Pravilnika o utvrđivanju kriterijuma za određivanje visine koncesione naknade („Sl</a:t>
            </a:r>
            <a:r>
              <a:rPr lang="sr-Latn-CS" dirty="0" smtClean="0"/>
              <a:t>. gl. </a:t>
            </a:r>
            <a:r>
              <a:rPr lang="sr-Cyrl-BA" dirty="0" smtClean="0"/>
              <a:t>R</a:t>
            </a:r>
            <a:r>
              <a:rPr lang="sr-Latn-CS" dirty="0" smtClean="0"/>
              <a:t>S</a:t>
            </a:r>
            <a:r>
              <a:rPr lang="sr-Cyrl-BA" dirty="0" smtClean="0"/>
              <a:t>, br</a:t>
            </a:r>
            <a:r>
              <a:rPr lang="sr-Latn-CS" dirty="0" smtClean="0"/>
              <a:t>.</a:t>
            </a:r>
            <a:r>
              <a:rPr lang="sr-Cyrl-BA" dirty="0" smtClean="0"/>
              <a:t> 45/07) i Pravilnika o načinu utvrđivanja visine koncesione naknade za koriš</a:t>
            </a:r>
            <a:r>
              <a:rPr lang="sr-Latn-CS" dirty="0" smtClean="0"/>
              <a:t>ć</a:t>
            </a:r>
            <a:r>
              <a:rPr lang="sr-Cyrl-BA" dirty="0" smtClean="0"/>
              <a:t>enje mineralnih sirovina („Sl</a:t>
            </a:r>
            <a:r>
              <a:rPr lang="en-US" dirty="0" smtClean="0"/>
              <a:t>. </a:t>
            </a:r>
            <a:r>
              <a:rPr lang="sr-Cyrl-BA" dirty="0" smtClean="0"/>
              <a:t>gl</a:t>
            </a:r>
            <a:r>
              <a:rPr lang="en-US" dirty="0" smtClean="0"/>
              <a:t>. </a:t>
            </a:r>
            <a:r>
              <a:rPr lang="sr-Cyrl-BA" dirty="0" smtClean="0"/>
              <a:t>R</a:t>
            </a:r>
            <a:r>
              <a:rPr lang="en-US" dirty="0" smtClean="0"/>
              <a:t>S</a:t>
            </a:r>
            <a:r>
              <a:rPr lang="sr-Cyrl-BA" dirty="0" smtClean="0"/>
              <a:t>, br</a:t>
            </a:r>
            <a:r>
              <a:rPr lang="en-US" dirty="0" smtClean="0"/>
              <a:t>.</a:t>
            </a:r>
            <a:r>
              <a:rPr lang="sr-Cyrl-BA" dirty="0" smtClean="0"/>
              <a:t> 5/03), i  uglavnom iznosi</a:t>
            </a:r>
            <a:r>
              <a:rPr lang="sr-Latn-CS" dirty="0" smtClean="0"/>
              <a:t>la</a:t>
            </a:r>
            <a:r>
              <a:rPr lang="sr-Cyrl-BA" dirty="0" smtClean="0"/>
              <a:t> 3,4 – 4,0 procenta od ukupnog godišnjeg bruto prihoda ostvarenog koriš</a:t>
            </a:r>
            <a:r>
              <a:rPr lang="sr-Latn-CS" dirty="0" smtClean="0"/>
              <a:t>ć</a:t>
            </a:r>
            <a:r>
              <a:rPr lang="sr-Cyrl-BA" dirty="0" smtClean="0"/>
              <a:t>enjem mineralnog resursa</a:t>
            </a:r>
            <a:r>
              <a:rPr lang="sr-Latn-CS" dirty="0" smtClean="0"/>
              <a:t>, i ona je preko 90% ukupne naknade za koncesije u Republici Srpskoj.</a:t>
            </a:r>
            <a:r>
              <a:rPr lang="en-US" dirty="0" smtClean="0"/>
              <a:t> </a:t>
            </a:r>
            <a:endParaRPr lang="sr-Latn-CS" dirty="0" smtClean="0"/>
          </a:p>
          <a:p>
            <a:r>
              <a:rPr lang="en-US" dirty="0" smtClean="0"/>
              <a:t>U 2014. </a:t>
            </a:r>
            <a:r>
              <a:rPr lang="en-US" dirty="0" err="1" smtClean="0"/>
              <a:t>godini</a:t>
            </a:r>
            <a:r>
              <a:rPr lang="en-US" dirty="0" smtClean="0"/>
              <a:t> je </a:t>
            </a:r>
            <a:r>
              <a:rPr lang="en-US" dirty="0" err="1" smtClean="0"/>
              <a:t>usvojen</a:t>
            </a:r>
            <a:r>
              <a:rPr lang="en-US" dirty="0" smtClean="0"/>
              <a:t> </a:t>
            </a:r>
            <a:r>
              <a:rPr lang="en-US" dirty="0" err="1" smtClean="0"/>
              <a:t>od</a:t>
            </a:r>
            <a:r>
              <a:rPr lang="en-US" dirty="0" smtClean="0"/>
              <a:t> </a:t>
            </a:r>
            <a:r>
              <a:rPr lang="en-US" dirty="0" err="1" smtClean="0"/>
              <a:t>strane</a:t>
            </a:r>
            <a:r>
              <a:rPr lang="en-US" dirty="0" smtClean="0"/>
              <a:t> </a:t>
            </a:r>
            <a:r>
              <a:rPr lang="en-US" dirty="0" err="1" smtClean="0"/>
              <a:t>Ministarstva</a:t>
            </a:r>
            <a:r>
              <a:rPr lang="en-US" dirty="0" smtClean="0"/>
              <a:t> </a:t>
            </a:r>
            <a:r>
              <a:rPr lang="en-US" dirty="0" err="1" smtClean="0"/>
              <a:t>industrije</a:t>
            </a:r>
            <a:r>
              <a:rPr lang="en-US" dirty="0" smtClean="0"/>
              <a:t>, </a:t>
            </a:r>
            <a:r>
              <a:rPr lang="en-US" dirty="0" err="1" smtClean="0"/>
              <a:t>energetike</a:t>
            </a:r>
            <a:r>
              <a:rPr lang="en-US" dirty="0" smtClean="0"/>
              <a:t> </a:t>
            </a:r>
            <a:r>
              <a:rPr lang="en-US" dirty="0" err="1" smtClean="0"/>
              <a:t>i</a:t>
            </a:r>
            <a:r>
              <a:rPr lang="en-US" dirty="0" smtClean="0"/>
              <a:t> </a:t>
            </a:r>
            <a:r>
              <a:rPr lang="en-US" dirty="0" err="1" smtClean="0"/>
              <a:t>rudarstva</a:t>
            </a:r>
            <a:r>
              <a:rPr lang="en-US" dirty="0" smtClean="0"/>
              <a:t> </a:t>
            </a:r>
            <a:r>
              <a:rPr lang="en-US" dirty="0" err="1" smtClean="0"/>
              <a:t>novi</a:t>
            </a:r>
            <a:r>
              <a:rPr lang="en-US" dirty="0" smtClean="0"/>
              <a:t> </a:t>
            </a:r>
            <a:r>
              <a:rPr lang="en-US" dirty="0" err="1" smtClean="0"/>
              <a:t>pravilnik</a:t>
            </a:r>
            <a:r>
              <a:rPr lang="en-US" dirty="0" smtClean="0"/>
              <a:t> (</a:t>
            </a:r>
            <a:r>
              <a:rPr lang="sr-Latn-CS" dirty="0" smtClean="0"/>
              <a:t>Pravilnik o visini koncesione naknade i bankarskim garancijama u oblasti elektroenergetike, energenata, rudarstva i geologije, “Sl. gl. RS br. 67/14) „  koji je destimulativan i loš i bolje je da nije </a:t>
            </a:r>
            <a:r>
              <a:rPr lang="sr-Latn-CS" dirty="0" smtClean="0"/>
              <a:t>donesen.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57298"/>
          </a:xfrm>
        </p:spPr>
        <p:txBody>
          <a:bodyPr>
            <a:normAutofit/>
          </a:bodyPr>
          <a:lstStyle/>
          <a:p>
            <a:r>
              <a:rPr lang="sr-Latn-CS" sz="3200" dirty="0" smtClean="0"/>
              <a:t>Odnos uplate koncesione nakdade u odnosu na ukupnu uplatu od 2009. do 2014.g.</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9668868"/>
              </p:ext>
            </p:extLst>
          </p:nvPr>
        </p:nvGraphicFramePr>
        <p:xfrm>
          <a:off x="1" y="1500175"/>
          <a:ext cx="8786843" cy="4816551"/>
        </p:xfrm>
        <a:graphic>
          <a:graphicData uri="http://schemas.openxmlformats.org/drawingml/2006/table">
            <a:tbl>
              <a:tblPr firstRow="1" bandRow="1">
                <a:tableStyleId>{5C22544A-7EE6-4342-B048-85BDC9FD1C3A}</a:tableStyleId>
              </a:tblPr>
              <a:tblGrid>
                <a:gridCol w="878684"/>
                <a:gridCol w="1757369"/>
                <a:gridCol w="1757369"/>
                <a:gridCol w="1757369"/>
                <a:gridCol w="2636052"/>
              </a:tblGrid>
              <a:tr h="1899561">
                <a:tc>
                  <a:txBody>
                    <a:bodyPr/>
                    <a:lstStyle/>
                    <a:p>
                      <a:pPr algn="ctr"/>
                      <a:endParaRPr lang="sr-Latn-CS" sz="1200" dirty="0" smtClean="0"/>
                    </a:p>
                    <a:p>
                      <a:pPr algn="ctr"/>
                      <a:r>
                        <a:rPr lang="sr-Latn-CS" sz="1200" dirty="0" smtClean="0"/>
                        <a:t>Godina</a:t>
                      </a:r>
                    </a:p>
                  </a:txBody>
                  <a:tcPr/>
                </a:tc>
                <a:tc>
                  <a:txBody>
                    <a:bodyPr/>
                    <a:lstStyle/>
                    <a:p>
                      <a:pPr algn="ctr"/>
                      <a:r>
                        <a:rPr lang="sr-Latn-CS" dirty="0" smtClean="0"/>
                        <a:t>Ukupna uplata koncesione naknade u Km</a:t>
                      </a:r>
                      <a:endParaRPr lang="en-US" dirty="0"/>
                    </a:p>
                  </a:txBody>
                  <a:tcPr marL="9525" marR="9525" marT="9525" marB="0" anchor="ctr"/>
                </a:tc>
                <a:tc>
                  <a:txBody>
                    <a:bodyPr/>
                    <a:lstStyle/>
                    <a:p>
                      <a:pPr algn="ctr"/>
                      <a:r>
                        <a:rPr lang="sr-Latn-CS" dirty="0" smtClean="0"/>
                        <a:t>Uplata koncesione naknade iz oblasti mineralnih resursa u KM</a:t>
                      </a:r>
                      <a:endParaRPr lang="en-US" dirty="0"/>
                    </a:p>
                  </a:txBody>
                  <a:tcPr marL="9525" marR="9525" marT="9525" marB="0" anchor="ctr"/>
                </a:tc>
                <a:tc>
                  <a:txBody>
                    <a:bodyPr/>
                    <a:lstStyle/>
                    <a:p>
                      <a:pPr algn="ctr"/>
                      <a:r>
                        <a:rPr lang="sr-Latn-CS" dirty="0" smtClean="0"/>
                        <a:t>Procentualno učešće kon.nakn. Izoblasti mineralnih resursa u odnosu na ukupnu kon.nakn. U %</a:t>
                      </a:r>
                      <a:endParaRPr lang="en-US" dirty="0"/>
                    </a:p>
                  </a:txBody>
                  <a:tcPr marL="9525" marR="9525" marT="9525" marB="0" anchor="b"/>
                </a:tc>
                <a:tc>
                  <a:txBody>
                    <a:bodyPr/>
                    <a:lstStyle/>
                    <a:p>
                      <a:pPr algn="ctr"/>
                      <a:r>
                        <a:rPr lang="sr-Latn-CS" dirty="0" smtClean="0"/>
                        <a:t>Razlika u KM</a:t>
                      </a:r>
                      <a:endParaRPr lang="en-US" dirty="0"/>
                    </a:p>
                  </a:txBody>
                  <a:tcPr marL="9525" marR="9525" marT="9525" marB="0" anchor="ctr"/>
                </a:tc>
              </a:tr>
              <a:tr h="481131">
                <a:tc>
                  <a:txBody>
                    <a:bodyPr/>
                    <a:lstStyle/>
                    <a:p>
                      <a:pPr algn="ctr" fontAlgn="ctr"/>
                      <a:r>
                        <a:rPr lang="en-US" sz="1100" b="1" i="0" u="none" strike="noStrike" dirty="0">
                          <a:solidFill>
                            <a:srgbClr val="000000"/>
                          </a:solidFill>
                          <a:latin typeface="Calibri"/>
                        </a:rPr>
                        <a:t>2009.</a:t>
                      </a:r>
                    </a:p>
                  </a:txBody>
                  <a:tcPr marL="9525" marR="9525" marT="9525" marB="0" anchor="ctr"/>
                </a:tc>
                <a:tc>
                  <a:txBody>
                    <a:bodyPr/>
                    <a:lstStyle/>
                    <a:p>
                      <a:pPr algn="ctr" fontAlgn="ctr"/>
                      <a:r>
                        <a:rPr lang="en-US" sz="1100" b="0" i="0" u="none" strike="noStrike">
                          <a:solidFill>
                            <a:srgbClr val="000000"/>
                          </a:solidFill>
                          <a:latin typeface="Calibri"/>
                        </a:rPr>
                        <a:t>15.280.431,00</a:t>
                      </a:r>
                    </a:p>
                  </a:txBody>
                  <a:tcPr marL="9525" marR="9525" marT="9525" marB="0" anchor="ctr"/>
                </a:tc>
                <a:tc>
                  <a:txBody>
                    <a:bodyPr/>
                    <a:lstStyle/>
                    <a:p>
                      <a:pPr algn="ctr" fontAlgn="ctr"/>
                      <a:r>
                        <a:rPr lang="en-US" sz="1100" b="0" i="0" u="none" strike="noStrike">
                          <a:solidFill>
                            <a:srgbClr val="000000"/>
                          </a:solidFill>
                          <a:latin typeface="Calibri"/>
                        </a:rPr>
                        <a:t>13.684.000,95</a:t>
                      </a:r>
                    </a:p>
                  </a:txBody>
                  <a:tcPr marL="9525" marR="9525" marT="9525" marB="0" anchor="ctr"/>
                </a:tc>
                <a:tc>
                  <a:txBody>
                    <a:bodyPr/>
                    <a:lstStyle/>
                    <a:p>
                      <a:pPr algn="ctr" fontAlgn="ctr"/>
                      <a:r>
                        <a:rPr lang="en-US" sz="1100" b="0" i="0" u="none" strike="noStrike" dirty="0" smtClean="0">
                          <a:solidFill>
                            <a:srgbClr val="000000"/>
                          </a:solidFill>
                          <a:latin typeface="Calibri"/>
                        </a:rPr>
                        <a:t>89,55</a:t>
                      </a:r>
                      <a:endParaRPr lang="en-US" sz="1100" b="0" i="0" u="none" strike="noStrike" dirty="0">
                        <a:solidFill>
                          <a:srgbClr val="000000"/>
                        </a:solidFill>
                        <a:latin typeface="Calibri"/>
                      </a:endParaRPr>
                    </a:p>
                  </a:txBody>
                  <a:tcPr marL="9525" marR="9525" marT="9525" marB="0" anchor="ctr"/>
                </a:tc>
                <a:tc>
                  <a:txBody>
                    <a:bodyPr/>
                    <a:lstStyle/>
                    <a:p>
                      <a:pPr algn="ctr" fontAlgn="ctr"/>
                      <a:r>
                        <a:rPr lang="en-US" sz="1100" b="0" i="0" u="none" strike="noStrike" dirty="0">
                          <a:solidFill>
                            <a:srgbClr val="000000"/>
                          </a:solidFill>
                          <a:latin typeface="Calibri"/>
                        </a:rPr>
                        <a:t>1.596.430,05</a:t>
                      </a:r>
                    </a:p>
                  </a:txBody>
                  <a:tcPr marL="9525" marR="9525" marT="9525" marB="0" anchor="ctr"/>
                </a:tc>
              </a:tr>
              <a:tr h="481131">
                <a:tc>
                  <a:txBody>
                    <a:bodyPr/>
                    <a:lstStyle/>
                    <a:p>
                      <a:pPr algn="ctr" fontAlgn="ctr"/>
                      <a:r>
                        <a:rPr lang="en-US" sz="1100" b="1" i="0" u="none" strike="noStrike">
                          <a:solidFill>
                            <a:srgbClr val="000000"/>
                          </a:solidFill>
                          <a:latin typeface="Calibri"/>
                        </a:rPr>
                        <a:t>2010.</a:t>
                      </a:r>
                    </a:p>
                  </a:txBody>
                  <a:tcPr marL="9525" marR="9525" marT="9525" marB="0" anchor="ctr"/>
                </a:tc>
                <a:tc>
                  <a:txBody>
                    <a:bodyPr/>
                    <a:lstStyle/>
                    <a:p>
                      <a:pPr algn="ctr" fontAlgn="ctr"/>
                      <a:r>
                        <a:rPr lang="en-US" sz="1100" b="0" i="0" u="none" strike="noStrike">
                          <a:solidFill>
                            <a:srgbClr val="000000"/>
                          </a:solidFill>
                          <a:latin typeface="Calibri"/>
                        </a:rPr>
                        <a:t>15.064.065,30</a:t>
                      </a:r>
                    </a:p>
                  </a:txBody>
                  <a:tcPr marL="9525" marR="9525" marT="9525" marB="0" anchor="ctr"/>
                </a:tc>
                <a:tc>
                  <a:txBody>
                    <a:bodyPr/>
                    <a:lstStyle/>
                    <a:p>
                      <a:pPr algn="ctr" fontAlgn="ctr"/>
                      <a:r>
                        <a:rPr lang="en-US" sz="1100" b="0" i="0" u="none" strike="noStrike">
                          <a:solidFill>
                            <a:srgbClr val="000000"/>
                          </a:solidFill>
                          <a:latin typeface="Calibri"/>
                        </a:rPr>
                        <a:t>12.746.890,70</a:t>
                      </a:r>
                    </a:p>
                  </a:txBody>
                  <a:tcPr marL="9525" marR="9525" marT="9525" marB="0" anchor="ctr"/>
                </a:tc>
                <a:tc>
                  <a:txBody>
                    <a:bodyPr/>
                    <a:lstStyle/>
                    <a:p>
                      <a:pPr algn="ctr" fontAlgn="ctr"/>
                      <a:r>
                        <a:rPr lang="en-US" sz="1100" b="0" i="0" u="none" strike="noStrike" dirty="0" smtClean="0">
                          <a:solidFill>
                            <a:srgbClr val="000000"/>
                          </a:solidFill>
                          <a:latin typeface="Calibri"/>
                        </a:rPr>
                        <a:t>84,6</a:t>
                      </a:r>
                      <a:r>
                        <a:rPr lang="sr-Latn-CS" sz="1100" b="0" i="0" u="none" strike="noStrike" dirty="0" smtClean="0">
                          <a:solidFill>
                            <a:srgbClr val="000000"/>
                          </a:solidFill>
                          <a:latin typeface="Calibri"/>
                        </a:rPr>
                        <a:t>2</a:t>
                      </a:r>
                      <a:endParaRPr lang="en-US" sz="1100" b="0" i="0" u="none" strike="noStrike" dirty="0">
                        <a:solidFill>
                          <a:srgbClr val="000000"/>
                        </a:solidFill>
                        <a:latin typeface="Calibri"/>
                      </a:endParaRPr>
                    </a:p>
                  </a:txBody>
                  <a:tcPr marL="9525" marR="9525" marT="9525" marB="0" anchor="ctr"/>
                </a:tc>
                <a:tc>
                  <a:txBody>
                    <a:bodyPr/>
                    <a:lstStyle/>
                    <a:p>
                      <a:pPr algn="ctr" fontAlgn="ctr"/>
                      <a:r>
                        <a:rPr lang="en-US" sz="1100" b="0" i="0" u="none" strike="noStrike" dirty="0">
                          <a:solidFill>
                            <a:srgbClr val="000000"/>
                          </a:solidFill>
                          <a:latin typeface="Calibri"/>
                        </a:rPr>
                        <a:t>2.317.174,60</a:t>
                      </a:r>
                    </a:p>
                  </a:txBody>
                  <a:tcPr marL="9525" marR="9525" marT="9525" marB="0" anchor="ctr"/>
                </a:tc>
              </a:tr>
              <a:tr h="481131">
                <a:tc>
                  <a:txBody>
                    <a:bodyPr/>
                    <a:lstStyle/>
                    <a:p>
                      <a:pPr algn="ctr" fontAlgn="ctr"/>
                      <a:r>
                        <a:rPr lang="en-US" sz="1100" b="1" i="0" u="none" strike="noStrike">
                          <a:solidFill>
                            <a:srgbClr val="000000"/>
                          </a:solidFill>
                          <a:latin typeface="Calibri"/>
                        </a:rPr>
                        <a:t>2011.</a:t>
                      </a:r>
                    </a:p>
                  </a:txBody>
                  <a:tcPr marL="9525" marR="9525" marT="9525" marB="0" anchor="ctr"/>
                </a:tc>
                <a:tc>
                  <a:txBody>
                    <a:bodyPr/>
                    <a:lstStyle/>
                    <a:p>
                      <a:pPr algn="ctr" fontAlgn="ctr"/>
                      <a:r>
                        <a:rPr lang="en-US" sz="1100" b="0" i="0" u="none" strike="noStrike">
                          <a:solidFill>
                            <a:srgbClr val="000000"/>
                          </a:solidFill>
                          <a:latin typeface="Calibri"/>
                        </a:rPr>
                        <a:t>18.220.504,98</a:t>
                      </a:r>
                    </a:p>
                  </a:txBody>
                  <a:tcPr marL="9525" marR="9525" marT="9525" marB="0" anchor="ctr"/>
                </a:tc>
                <a:tc>
                  <a:txBody>
                    <a:bodyPr/>
                    <a:lstStyle/>
                    <a:p>
                      <a:pPr algn="ctr" fontAlgn="ctr"/>
                      <a:r>
                        <a:rPr lang="en-US" sz="1100" b="0" i="0" u="none" strike="noStrike">
                          <a:solidFill>
                            <a:srgbClr val="000000"/>
                          </a:solidFill>
                          <a:latin typeface="Calibri"/>
                        </a:rPr>
                        <a:t>17.368.472,15</a:t>
                      </a:r>
                    </a:p>
                  </a:txBody>
                  <a:tcPr marL="9525" marR="9525" marT="9525" marB="0" anchor="ctr"/>
                </a:tc>
                <a:tc>
                  <a:txBody>
                    <a:bodyPr/>
                    <a:lstStyle/>
                    <a:p>
                      <a:pPr algn="ctr" fontAlgn="ctr"/>
                      <a:r>
                        <a:rPr lang="en-US" sz="1100" b="0" i="0" u="none" strike="noStrike" dirty="0" smtClean="0">
                          <a:solidFill>
                            <a:srgbClr val="000000"/>
                          </a:solidFill>
                          <a:latin typeface="Calibri"/>
                        </a:rPr>
                        <a:t>95,32</a:t>
                      </a:r>
                      <a:endParaRPr lang="en-US" sz="1100" b="0" i="0" u="none" strike="noStrike" dirty="0">
                        <a:solidFill>
                          <a:srgbClr val="000000"/>
                        </a:solidFill>
                        <a:latin typeface="Calibri"/>
                      </a:endParaRPr>
                    </a:p>
                  </a:txBody>
                  <a:tcPr marL="9525" marR="9525" marT="9525" marB="0" anchor="ctr"/>
                </a:tc>
                <a:tc>
                  <a:txBody>
                    <a:bodyPr/>
                    <a:lstStyle/>
                    <a:p>
                      <a:pPr algn="ctr" fontAlgn="ctr"/>
                      <a:r>
                        <a:rPr lang="en-US" sz="1100" b="0" i="0" u="none" strike="noStrike" dirty="0">
                          <a:solidFill>
                            <a:srgbClr val="000000"/>
                          </a:solidFill>
                          <a:latin typeface="Calibri"/>
                        </a:rPr>
                        <a:t>852.032,83</a:t>
                      </a:r>
                    </a:p>
                  </a:txBody>
                  <a:tcPr marL="9525" marR="9525" marT="9525" marB="0" anchor="ctr"/>
                </a:tc>
              </a:tr>
              <a:tr h="481131">
                <a:tc>
                  <a:txBody>
                    <a:bodyPr/>
                    <a:lstStyle/>
                    <a:p>
                      <a:pPr algn="ctr" fontAlgn="ctr"/>
                      <a:r>
                        <a:rPr lang="en-US" sz="1100" b="1" i="0" u="none" strike="noStrike">
                          <a:solidFill>
                            <a:srgbClr val="000000"/>
                          </a:solidFill>
                          <a:latin typeface="Calibri"/>
                        </a:rPr>
                        <a:t>2012.</a:t>
                      </a:r>
                    </a:p>
                  </a:txBody>
                  <a:tcPr marL="9525" marR="9525" marT="9525" marB="0" anchor="ctr"/>
                </a:tc>
                <a:tc>
                  <a:txBody>
                    <a:bodyPr/>
                    <a:lstStyle/>
                    <a:p>
                      <a:pPr algn="ctr" fontAlgn="ctr"/>
                      <a:r>
                        <a:rPr lang="en-US" sz="1100" b="0" i="0" u="none" strike="noStrike">
                          <a:solidFill>
                            <a:srgbClr val="000000"/>
                          </a:solidFill>
                          <a:latin typeface="Calibri"/>
                        </a:rPr>
                        <a:t>23.576.372,80</a:t>
                      </a:r>
                    </a:p>
                  </a:txBody>
                  <a:tcPr marL="9525" marR="9525" marT="9525" marB="0" anchor="ctr"/>
                </a:tc>
                <a:tc>
                  <a:txBody>
                    <a:bodyPr/>
                    <a:lstStyle/>
                    <a:p>
                      <a:pPr algn="ctr" fontAlgn="ctr"/>
                      <a:r>
                        <a:rPr lang="en-US" sz="1100" b="0" i="0" u="none" strike="noStrike">
                          <a:solidFill>
                            <a:srgbClr val="000000"/>
                          </a:solidFill>
                          <a:latin typeface="Calibri"/>
                        </a:rPr>
                        <a:t>20.564.958,08</a:t>
                      </a:r>
                    </a:p>
                  </a:txBody>
                  <a:tcPr marL="9525" marR="9525" marT="9525" marB="0" anchor="ctr"/>
                </a:tc>
                <a:tc>
                  <a:txBody>
                    <a:bodyPr/>
                    <a:lstStyle/>
                    <a:p>
                      <a:pPr algn="ctr" fontAlgn="ctr"/>
                      <a:r>
                        <a:rPr lang="en-US" sz="1100" b="0" i="0" u="none" strike="noStrike" dirty="0" smtClean="0">
                          <a:solidFill>
                            <a:srgbClr val="000000"/>
                          </a:solidFill>
                          <a:latin typeface="Calibri"/>
                        </a:rPr>
                        <a:t>87,2</a:t>
                      </a:r>
                      <a:r>
                        <a:rPr lang="sr-Latn-CS" sz="1100" b="0" i="0" u="none" strike="noStrike" dirty="0" smtClean="0">
                          <a:solidFill>
                            <a:srgbClr val="000000"/>
                          </a:solidFill>
                          <a:latin typeface="Calibri"/>
                        </a:rPr>
                        <a:t>3</a:t>
                      </a:r>
                      <a:endParaRPr lang="en-US" sz="1100" b="0" i="0" u="none" strike="noStrike" dirty="0">
                        <a:solidFill>
                          <a:srgbClr val="000000"/>
                        </a:solidFill>
                        <a:latin typeface="Calibri"/>
                      </a:endParaRPr>
                    </a:p>
                  </a:txBody>
                  <a:tcPr marL="9525" marR="9525" marT="9525" marB="0" anchor="ctr"/>
                </a:tc>
                <a:tc>
                  <a:txBody>
                    <a:bodyPr/>
                    <a:lstStyle/>
                    <a:p>
                      <a:pPr algn="ctr" fontAlgn="ctr"/>
                      <a:r>
                        <a:rPr lang="en-US" sz="1100" b="0" i="0" u="none" strike="noStrike" dirty="0">
                          <a:solidFill>
                            <a:srgbClr val="000000"/>
                          </a:solidFill>
                          <a:latin typeface="Calibri"/>
                        </a:rPr>
                        <a:t>3.011.414,72</a:t>
                      </a:r>
                    </a:p>
                  </a:txBody>
                  <a:tcPr marL="9525" marR="9525" marT="9525" marB="0" anchor="ctr"/>
                </a:tc>
              </a:tr>
              <a:tr h="481131">
                <a:tc>
                  <a:txBody>
                    <a:bodyPr/>
                    <a:lstStyle/>
                    <a:p>
                      <a:pPr algn="ctr" fontAlgn="ctr"/>
                      <a:r>
                        <a:rPr lang="en-US" sz="1100" b="1" i="0" u="none" strike="noStrike">
                          <a:solidFill>
                            <a:srgbClr val="000000"/>
                          </a:solidFill>
                          <a:latin typeface="Calibri"/>
                        </a:rPr>
                        <a:t>2013.</a:t>
                      </a:r>
                    </a:p>
                  </a:txBody>
                  <a:tcPr marL="9525" marR="9525" marT="9525" marB="0" anchor="ctr"/>
                </a:tc>
                <a:tc>
                  <a:txBody>
                    <a:bodyPr/>
                    <a:lstStyle/>
                    <a:p>
                      <a:pPr algn="ctr" fontAlgn="ctr"/>
                      <a:r>
                        <a:rPr lang="en-US" sz="1100" b="0" i="0" u="none" strike="noStrike">
                          <a:solidFill>
                            <a:srgbClr val="000000"/>
                          </a:solidFill>
                          <a:latin typeface="Calibri"/>
                        </a:rPr>
                        <a:t>30.427.024,51</a:t>
                      </a:r>
                    </a:p>
                  </a:txBody>
                  <a:tcPr marL="9525" marR="9525" marT="9525" marB="0" anchor="ctr"/>
                </a:tc>
                <a:tc>
                  <a:txBody>
                    <a:bodyPr/>
                    <a:lstStyle/>
                    <a:p>
                      <a:pPr algn="ctr" fontAlgn="ctr"/>
                      <a:r>
                        <a:rPr lang="en-US" sz="1100" b="0" i="0" u="none" strike="noStrike">
                          <a:solidFill>
                            <a:srgbClr val="000000"/>
                          </a:solidFill>
                          <a:latin typeface="Calibri"/>
                        </a:rPr>
                        <a:t>29.211.238,23</a:t>
                      </a:r>
                    </a:p>
                  </a:txBody>
                  <a:tcPr marL="9525" marR="9525" marT="9525" marB="0" anchor="ctr"/>
                </a:tc>
                <a:tc>
                  <a:txBody>
                    <a:bodyPr/>
                    <a:lstStyle/>
                    <a:p>
                      <a:pPr algn="ctr" fontAlgn="ctr"/>
                      <a:r>
                        <a:rPr lang="en-US" sz="1100" b="0" i="0" u="none" strike="noStrike" dirty="0" smtClean="0">
                          <a:solidFill>
                            <a:srgbClr val="000000"/>
                          </a:solidFill>
                          <a:latin typeface="Calibri"/>
                        </a:rPr>
                        <a:t>96,0</a:t>
                      </a:r>
                      <a:r>
                        <a:rPr lang="sr-Latn-CS" sz="1100" b="0" i="0" u="none" strike="noStrike" dirty="0" smtClean="0">
                          <a:solidFill>
                            <a:srgbClr val="000000"/>
                          </a:solidFill>
                          <a:latin typeface="Calibri"/>
                        </a:rPr>
                        <a:t>1</a:t>
                      </a:r>
                      <a:endParaRPr lang="en-US" sz="1100" b="0" i="0" u="none" strike="noStrike" dirty="0">
                        <a:solidFill>
                          <a:srgbClr val="000000"/>
                        </a:solidFill>
                        <a:latin typeface="Calibri"/>
                      </a:endParaRPr>
                    </a:p>
                  </a:txBody>
                  <a:tcPr marL="9525" marR="9525" marT="9525" marB="0" anchor="ctr"/>
                </a:tc>
                <a:tc>
                  <a:txBody>
                    <a:bodyPr/>
                    <a:lstStyle/>
                    <a:p>
                      <a:pPr algn="ctr" fontAlgn="ctr"/>
                      <a:r>
                        <a:rPr lang="en-US" sz="1100" b="0" i="0" u="none" strike="noStrike" dirty="0">
                          <a:solidFill>
                            <a:srgbClr val="000000"/>
                          </a:solidFill>
                          <a:latin typeface="Calibri"/>
                        </a:rPr>
                        <a:t>1.215.786,28</a:t>
                      </a:r>
                    </a:p>
                  </a:txBody>
                  <a:tcPr marL="9525" marR="9525" marT="9525" marB="0" anchor="ctr"/>
                </a:tc>
              </a:tr>
              <a:tr h="481131">
                <a:tc>
                  <a:txBody>
                    <a:bodyPr/>
                    <a:lstStyle/>
                    <a:p>
                      <a:pPr algn="ctr" fontAlgn="ctr"/>
                      <a:r>
                        <a:rPr lang="en-US" sz="1100" b="1" i="0" u="none" strike="noStrike">
                          <a:solidFill>
                            <a:srgbClr val="000000"/>
                          </a:solidFill>
                          <a:latin typeface="Calibri"/>
                        </a:rPr>
                        <a:t>2014.</a:t>
                      </a:r>
                    </a:p>
                  </a:txBody>
                  <a:tcPr marL="9525" marR="9525" marT="9525" marB="0" anchor="ctr"/>
                </a:tc>
                <a:tc>
                  <a:txBody>
                    <a:bodyPr/>
                    <a:lstStyle/>
                    <a:p>
                      <a:pPr algn="ctr" fontAlgn="ctr"/>
                      <a:r>
                        <a:rPr lang="en-US" sz="1100" b="0" i="0" u="none" strike="noStrike">
                          <a:solidFill>
                            <a:srgbClr val="000000"/>
                          </a:solidFill>
                          <a:latin typeface="Calibri"/>
                        </a:rPr>
                        <a:t>22.395.006,53</a:t>
                      </a:r>
                    </a:p>
                  </a:txBody>
                  <a:tcPr marL="9525" marR="9525" marT="9525" marB="0" anchor="ctr"/>
                </a:tc>
                <a:tc>
                  <a:txBody>
                    <a:bodyPr/>
                    <a:lstStyle/>
                    <a:p>
                      <a:pPr algn="ctr" fontAlgn="ctr"/>
                      <a:r>
                        <a:rPr lang="en-US" sz="1100" b="0" i="0" u="none" strike="noStrike">
                          <a:solidFill>
                            <a:srgbClr val="000000"/>
                          </a:solidFill>
                          <a:latin typeface="Calibri"/>
                        </a:rPr>
                        <a:t>20.897.075,57</a:t>
                      </a:r>
                    </a:p>
                  </a:txBody>
                  <a:tcPr marL="9525" marR="9525" marT="9525" marB="0" anchor="ctr"/>
                </a:tc>
                <a:tc>
                  <a:txBody>
                    <a:bodyPr/>
                    <a:lstStyle/>
                    <a:p>
                      <a:pPr algn="ctr" fontAlgn="ctr"/>
                      <a:r>
                        <a:rPr lang="en-US" sz="1100" b="0" i="0" u="none" strike="noStrike">
                          <a:solidFill>
                            <a:srgbClr val="000000"/>
                          </a:solidFill>
                          <a:latin typeface="Calibri"/>
                        </a:rPr>
                        <a:t>93,31</a:t>
                      </a:r>
                    </a:p>
                  </a:txBody>
                  <a:tcPr marL="9525" marR="9525" marT="9525" marB="0" anchor="ctr"/>
                </a:tc>
                <a:tc>
                  <a:txBody>
                    <a:bodyPr/>
                    <a:lstStyle/>
                    <a:p>
                      <a:pPr algn="ctr" fontAlgn="ctr"/>
                      <a:r>
                        <a:rPr lang="en-US" sz="1100" b="0" i="0" u="none" strike="noStrike" dirty="0">
                          <a:solidFill>
                            <a:srgbClr val="000000"/>
                          </a:solidFill>
                          <a:latin typeface="Calibri"/>
                        </a:rPr>
                        <a:t>1.497.930,96</a:t>
                      </a:r>
                    </a:p>
                  </a:txBody>
                  <a:tcPr marL="9525" marR="9525" marT="9525" marB="0"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85000" lnSpcReduction="20000"/>
          </a:bodyPr>
          <a:lstStyle/>
          <a:p>
            <a:r>
              <a:rPr lang="sr-Latn-CS" dirty="0" smtClean="0"/>
              <a:t>Koncesiona naknada </a:t>
            </a:r>
            <a:r>
              <a:rPr lang="sr-Cyrl-BA" dirty="0" smtClean="0"/>
              <a:t>direktno zavisi od vrijednosti i vrste mineralne sirovine, te drugih faktora koji su definisani Studijom ekonomske opravdanosti. </a:t>
            </a:r>
            <a:endParaRPr lang="sr-Latn-CS" dirty="0" smtClean="0"/>
          </a:p>
          <a:p>
            <a:r>
              <a:rPr lang="sr-Cyrl-BA" dirty="0" smtClean="0"/>
              <a:t>Bitno je istaći da postoje i ugovori starijeg datuma kod kojih se koncesiona naknada ne obračunava na ukupan prihod, već se određuje prema jedinici mjere </a:t>
            </a:r>
            <a:r>
              <a:rPr lang="sr-Latn-CS" dirty="0" smtClean="0"/>
              <a:t>(nije  ni to dobro rješenje)</a:t>
            </a:r>
            <a:r>
              <a:rPr lang="sr-Cyrl-BA" dirty="0" smtClean="0"/>
              <a:t>. </a:t>
            </a:r>
            <a:r>
              <a:rPr lang="en-US" dirty="0" err="1" smtClean="0"/>
              <a:t>Možda</a:t>
            </a:r>
            <a:r>
              <a:rPr lang="en-US" dirty="0" smtClean="0"/>
              <a:t> bi </a:t>
            </a:r>
            <a:r>
              <a:rPr lang="en-US" dirty="0" err="1" smtClean="0"/>
              <a:t>bilo</a:t>
            </a:r>
            <a:r>
              <a:rPr lang="en-US" dirty="0" smtClean="0"/>
              <a:t> </a:t>
            </a:r>
            <a:r>
              <a:rPr lang="en-US" dirty="0" err="1" smtClean="0"/>
              <a:t>dobro</a:t>
            </a:r>
            <a:r>
              <a:rPr lang="en-US" dirty="0" smtClean="0"/>
              <a:t> </a:t>
            </a:r>
            <a:r>
              <a:rPr lang="en-US" dirty="0" err="1" smtClean="0"/>
              <a:t>da</a:t>
            </a:r>
            <a:r>
              <a:rPr lang="en-US" dirty="0" smtClean="0"/>
              <a:t> se </a:t>
            </a:r>
            <a:r>
              <a:rPr lang="en-US" dirty="0" err="1" smtClean="0"/>
              <a:t>visina</a:t>
            </a:r>
            <a:r>
              <a:rPr lang="en-US" dirty="0" smtClean="0"/>
              <a:t> </a:t>
            </a:r>
            <a:r>
              <a:rPr lang="en-US" dirty="0" err="1" smtClean="0"/>
              <a:t>ukupnog</a:t>
            </a:r>
            <a:r>
              <a:rPr lang="en-US" dirty="0" smtClean="0"/>
              <a:t> </a:t>
            </a:r>
            <a:r>
              <a:rPr lang="en-US" dirty="0" err="1" smtClean="0"/>
              <a:t>prihoda</a:t>
            </a:r>
            <a:r>
              <a:rPr lang="en-US" dirty="0" smtClean="0"/>
              <a:t> </a:t>
            </a:r>
            <a:r>
              <a:rPr lang="en-US" dirty="0" err="1" smtClean="0"/>
              <a:t>koncesionog</a:t>
            </a:r>
            <a:r>
              <a:rPr lang="en-US" dirty="0" smtClean="0"/>
              <a:t>  </a:t>
            </a:r>
            <a:r>
              <a:rPr lang="en-US" dirty="0" err="1" smtClean="0"/>
              <a:t>preduzeča</a:t>
            </a:r>
            <a:r>
              <a:rPr lang="en-US" dirty="0" smtClean="0"/>
              <a:t> </a:t>
            </a:r>
            <a:r>
              <a:rPr lang="en-US" dirty="0" err="1" smtClean="0"/>
              <a:t>stavlja</a:t>
            </a:r>
            <a:r>
              <a:rPr lang="en-US" dirty="0" smtClean="0"/>
              <a:t> u </a:t>
            </a:r>
            <a:r>
              <a:rPr lang="en-US" dirty="0" err="1" smtClean="0"/>
              <a:t>korelaciju</a:t>
            </a:r>
            <a:r>
              <a:rPr lang="en-US" dirty="0" smtClean="0"/>
              <a:t> </a:t>
            </a:r>
            <a:r>
              <a:rPr lang="en-US" dirty="0" err="1" smtClean="0"/>
              <a:t>sa</a:t>
            </a:r>
            <a:r>
              <a:rPr lang="en-US" dirty="0" smtClean="0"/>
              <a:t> </a:t>
            </a:r>
            <a:r>
              <a:rPr lang="en-US" dirty="0" err="1" smtClean="0"/>
              <a:t>proizvodnjom</a:t>
            </a:r>
            <a:r>
              <a:rPr lang="en-US" dirty="0" smtClean="0"/>
              <a:t> </a:t>
            </a:r>
            <a:r>
              <a:rPr lang="en-US" dirty="0" err="1" smtClean="0"/>
              <a:t>i</a:t>
            </a:r>
            <a:r>
              <a:rPr lang="en-US" dirty="0" smtClean="0"/>
              <a:t> </a:t>
            </a:r>
            <a:r>
              <a:rPr lang="en-US" dirty="0" err="1" smtClean="0"/>
              <a:t>tržišnom</a:t>
            </a:r>
            <a:r>
              <a:rPr lang="en-US" dirty="0" smtClean="0"/>
              <a:t> </a:t>
            </a:r>
            <a:r>
              <a:rPr lang="en-US" dirty="0" err="1" smtClean="0"/>
              <a:t>cijenom</a:t>
            </a:r>
            <a:r>
              <a:rPr lang="en-US" dirty="0" smtClean="0"/>
              <a:t> </a:t>
            </a:r>
            <a:r>
              <a:rPr lang="en-US" dirty="0" err="1" smtClean="0"/>
              <a:t>proizvoda</a:t>
            </a:r>
            <a:r>
              <a:rPr lang="en-US" dirty="0" smtClean="0"/>
              <a:t> </a:t>
            </a:r>
            <a:r>
              <a:rPr lang="en-US" dirty="0" err="1" smtClean="0"/>
              <a:t>kako</a:t>
            </a:r>
            <a:r>
              <a:rPr lang="en-US" dirty="0" smtClean="0"/>
              <a:t> bi se </a:t>
            </a:r>
            <a:r>
              <a:rPr lang="en-US" dirty="0" err="1" smtClean="0"/>
              <a:t>izbjegle</a:t>
            </a:r>
            <a:r>
              <a:rPr lang="en-US" dirty="0" smtClean="0"/>
              <a:t> </a:t>
            </a:r>
            <a:r>
              <a:rPr lang="en-US" dirty="0" err="1" smtClean="0"/>
              <a:t>transferne</a:t>
            </a:r>
            <a:r>
              <a:rPr lang="en-US" dirty="0" smtClean="0"/>
              <a:t> </a:t>
            </a:r>
            <a:r>
              <a:rPr lang="en-US" dirty="0" err="1" smtClean="0"/>
              <a:t>cijene</a:t>
            </a:r>
            <a:r>
              <a:rPr lang="en-US" dirty="0" smtClean="0"/>
              <a:t>.</a:t>
            </a:r>
            <a:endParaRPr lang="sr-Latn-CS" dirty="0" smtClean="0"/>
          </a:p>
          <a:p>
            <a:r>
              <a:rPr lang="en-US" dirty="0" smtClean="0"/>
              <a:t> </a:t>
            </a:r>
            <a:r>
              <a:rPr lang="sr-Cyrl-BA" dirty="0" smtClean="0"/>
              <a:t>Praćenje ukupno uplaćenog iznosa koncesione naknade za koriš</a:t>
            </a:r>
            <a:r>
              <a:rPr lang="sr-Latn-CS" dirty="0" smtClean="0"/>
              <a:t>ć</a:t>
            </a:r>
            <a:r>
              <a:rPr lang="sr-Cyrl-BA" dirty="0" smtClean="0"/>
              <a:t>enje mineralnih resursa, po godinama realizacije zaključenih ugovora je složen posao, koji podrazumjeva čvrstu saradnju većeg broja republičkih institucija.</a:t>
            </a:r>
            <a:endParaRPr lang="sr-Latn-CS" dirty="0" smtClean="0"/>
          </a:p>
          <a:p>
            <a:r>
              <a:rPr lang="sr-Cyrl-BA" dirty="0" smtClean="0"/>
              <a:t> Obavezu plaćanja koncesione naknade veći broj privrednih društava uglavnom izvršava redovno, kako je i određeno ugovorom o koncesiji.</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CS" dirty="0" smtClean="0"/>
              <a:t>Da li jekoncesina naknada predmet pregovora i da li je ona adekvatna???</a:t>
            </a:r>
          </a:p>
          <a:p>
            <a:r>
              <a:rPr lang="sr-Latn-CS" dirty="0" smtClean="0"/>
              <a:t>Praksa i akta govore da tu nismo profesinalni i da je tu narušen opšti interes.</a:t>
            </a:r>
            <a:endParaRPr lang="sr-Latn-CS" dirty="0"/>
          </a:p>
        </p:txBody>
      </p:sp>
    </p:spTree>
    <p:extLst>
      <p:ext uri="{BB962C8B-B14F-4D97-AF65-F5344CB8AC3E}">
        <p14:creationId xmlns:p14="http://schemas.microsoft.com/office/powerpoint/2010/main" val="11239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62500" lnSpcReduction="20000"/>
          </a:bodyPr>
          <a:lstStyle/>
          <a:p>
            <a:r>
              <a:rPr lang="sr-Cyrl-BA" dirty="0" smtClean="0"/>
              <a:t>Za period nakon završetka eksploatacije mineralne sirovine izuzetnu važnost ima rekultivacija degradiranog zemljišta. </a:t>
            </a:r>
            <a:endParaRPr lang="sr-Latn-CS" dirty="0" smtClean="0"/>
          </a:p>
          <a:p>
            <a:r>
              <a:rPr lang="sr-Cyrl-BA" dirty="0" smtClean="0"/>
              <a:t>Eksploatacijom mineralnih sirovina vrši se trajna degradacija zemljišta koje ukoliko se ne izvrši rekultivacija (oblikovanje i prenamjena prostora) u budućnosti može da ima veoma negativne uticaje po životnu sredinu. </a:t>
            </a:r>
            <a:endParaRPr lang="sr-Latn-CS" dirty="0" smtClean="0"/>
          </a:p>
          <a:p>
            <a:r>
              <a:rPr lang="sr-Cyrl-BA" dirty="0" smtClean="0"/>
              <a:t>U pogledu projektne dokumentacije može se konstatovati da koncesiona preduzeća koja su dostigla određeni nivo izrađene projektne dokumentacije prema kojoj izvode radove na eksploatciji mineralne sirovine su izradila i projekat rekultivacije, dok ima i koncesionih preduzeća koja nemaju izrađenu tehničku dokumentaciju za rekultivaciju. </a:t>
            </a:r>
            <a:endParaRPr lang="sr-Latn-CS" dirty="0" smtClean="0"/>
          </a:p>
          <a:p>
            <a:r>
              <a:rPr lang="sr-Cyrl-BA" dirty="0" smtClean="0"/>
              <a:t>Provjerama na lokalitetima gdje je eksploatacija djelimično ili u potpunosti završena, </a:t>
            </a:r>
            <a:r>
              <a:rPr lang="sr-Latn-CS" dirty="0" smtClean="0"/>
              <a:t>nije uočeno </a:t>
            </a:r>
            <a:r>
              <a:rPr lang="sr-Cyrl-BA" dirty="0" smtClean="0"/>
              <a:t>da se provode značajnije aktivnosti na rekultivaciji degradiranog zemljišta, ili ne u mjeri kako je to predviđeno projektom rekultivacije. </a:t>
            </a:r>
            <a:endParaRPr lang="sr-Latn-CS" dirty="0" smtClean="0"/>
          </a:p>
          <a:p>
            <a:r>
              <a:rPr lang="sr-Cyrl-BA" dirty="0" smtClean="0"/>
              <a:t>Iz tih razloga  ugovoreno obezbjeđenje rekultivacije u iznosu 5% od godišnjeg bruto prihoda ostvarenog u poslijednje tri poslovne godine ne daje dovoljnu garanciju da će rekultivacija biti izvršena. </a:t>
            </a:r>
            <a:endParaRPr lang="sr-Latn-CS" dirty="0" smtClean="0"/>
          </a:p>
          <a:p>
            <a:r>
              <a:rPr lang="sr-Latn-CS" dirty="0" smtClean="0"/>
              <a:t>Treba tražiti </a:t>
            </a:r>
            <a:r>
              <a:rPr lang="sr-Cyrl-BA" dirty="0" smtClean="0"/>
              <a:t>moguće rješenje ovog problema izdvajanje</a:t>
            </a:r>
            <a:r>
              <a:rPr lang="sr-Latn-CS" dirty="0" smtClean="0"/>
              <a:t>m </a:t>
            </a:r>
            <a:r>
              <a:rPr lang="sr-Cyrl-BA" dirty="0" smtClean="0"/>
              <a:t>sredstava  na godišnjem nivou u iznosu koji je planiran projektom rekultivacije, čime bi se</a:t>
            </a:r>
            <a:r>
              <a:rPr lang="sr-Cyrl-CS" dirty="0" smtClean="0"/>
              <a:t>, </a:t>
            </a:r>
            <a:r>
              <a:rPr lang="sr-Cyrl-BA" dirty="0" smtClean="0"/>
              <a:t>nakon završetka eksploatacije osiguralo </a:t>
            </a:r>
            <a:r>
              <a:rPr lang="sr-Cyrl-CS" dirty="0" smtClean="0"/>
              <a:t>da se izvrši rekultivacija i saniraju </a:t>
            </a:r>
            <a:r>
              <a:rPr lang="sr-Cyrl-BA" dirty="0" smtClean="0"/>
              <a:t>velike degradirane površine koje predstavljaju ozbiljnu prijetnju za životnu sredinu</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fontScale="90000"/>
          </a:bodyPr>
          <a:lstStyle/>
          <a:p>
            <a:r>
              <a:rPr lang="en-US" sz="3200" dirty="0" smtClean="0"/>
              <a:t>U </a:t>
            </a:r>
            <a:r>
              <a:rPr lang="sr-Cyrl-CS" sz="3200" dirty="0" smtClean="0"/>
              <a:t>protekl</a:t>
            </a:r>
            <a:r>
              <a:rPr lang="sr-Latn-CS" sz="3200" dirty="0" smtClean="0"/>
              <a:t>o</a:t>
            </a:r>
            <a:r>
              <a:rPr lang="sr-Cyrl-CS" sz="3200" dirty="0" smtClean="0"/>
              <a:t>m perio</a:t>
            </a:r>
            <a:r>
              <a:rPr lang="sr-Latn-CS" sz="3200" dirty="0" smtClean="0"/>
              <a:t>du </a:t>
            </a:r>
            <a:r>
              <a:rPr lang="en-US" sz="3200" dirty="0" err="1" smtClean="0"/>
              <a:t>problemi</a:t>
            </a:r>
            <a:r>
              <a:rPr lang="en-US" sz="3200" dirty="0" smtClean="0"/>
              <a:t> </a:t>
            </a:r>
            <a:r>
              <a:rPr lang="sr-Cyrl-CS" sz="3200" dirty="0" smtClean="0"/>
              <a:t> odnose se na sljedeće:</a:t>
            </a:r>
            <a:endParaRPr lang="en-US" sz="3200" dirty="0"/>
          </a:p>
        </p:txBody>
      </p:sp>
      <p:sp>
        <p:nvSpPr>
          <p:cNvPr id="3" name="Content Placeholder 2"/>
          <p:cNvSpPr>
            <a:spLocks noGrp="1"/>
          </p:cNvSpPr>
          <p:nvPr>
            <p:ph idx="1"/>
          </p:nvPr>
        </p:nvSpPr>
        <p:spPr>
          <a:xfrm>
            <a:off x="457200" y="1285860"/>
            <a:ext cx="8229600" cy="5357850"/>
          </a:xfrm>
        </p:spPr>
        <p:txBody>
          <a:bodyPr>
            <a:normAutofit fontScale="77500" lnSpcReduction="20000"/>
          </a:bodyPr>
          <a:lstStyle/>
          <a:p>
            <a:pPr lvl="0"/>
            <a:r>
              <a:rPr lang="sr-Latn-CS" dirty="0" smtClean="0"/>
              <a:t>Za </a:t>
            </a:r>
            <a:r>
              <a:rPr lang="sr-Latn-BA" dirty="0" smtClean="0"/>
              <a:t>vađenje materijala u koritima i vodnom zemljištu u zemljama okruženja postoji </a:t>
            </a:r>
            <a:r>
              <a:rPr lang="sr-Cyrl-CS" dirty="0" smtClean="0"/>
              <a:t>zaključen </a:t>
            </a:r>
            <a:r>
              <a:rPr lang="sr-Latn-BA" dirty="0" smtClean="0"/>
              <a:t>veliki broj </a:t>
            </a:r>
            <a:r>
              <a:rPr lang="sr-Cyrl-CS" dirty="0" smtClean="0"/>
              <a:t>ugovora iz ove oblasti</a:t>
            </a:r>
            <a:r>
              <a:rPr lang="sr-Latn-BA" dirty="0" smtClean="0"/>
              <a:t>, </a:t>
            </a:r>
            <a:r>
              <a:rPr lang="sr-Cyrl-CS" dirty="0" smtClean="0"/>
              <a:t>dok u </a:t>
            </a:r>
            <a:r>
              <a:rPr lang="sr-Latn-BA" dirty="0" smtClean="0"/>
              <a:t>Republici Srpskoj i dalje nema niti jednog zaključenog ugovora i pored intenzivne </a:t>
            </a:r>
            <a:r>
              <a:rPr lang="sr-Cyrl-CS" dirty="0" smtClean="0"/>
              <a:t>i većim dijelom neplanske </a:t>
            </a:r>
            <a:r>
              <a:rPr lang="sr-Latn-BA" dirty="0" smtClean="0"/>
              <a:t>eksploatacije, </a:t>
            </a:r>
            <a:r>
              <a:rPr lang="sr-Cyrl-CS" dirty="0" smtClean="0"/>
              <a:t>te  je neophodno preduzeti odgovarajuće korake od strane nadležnih institucija.</a:t>
            </a:r>
            <a:endParaRPr lang="sr-Latn-CS" dirty="0" smtClean="0"/>
          </a:p>
          <a:p>
            <a:pPr lvl="0"/>
            <a:r>
              <a:rPr lang="sr-Latn-BA" dirty="0" smtClean="0"/>
              <a:t>problem nelegalne eksploatacije mineralnih </a:t>
            </a:r>
            <a:r>
              <a:rPr lang="sr-Cyrl-CS" dirty="0" smtClean="0"/>
              <a:t>resursa</a:t>
            </a:r>
            <a:r>
              <a:rPr lang="sr-Latn-CS" dirty="0" smtClean="0"/>
              <a:t> posebno nemetala i građevinskih </a:t>
            </a:r>
            <a:r>
              <a:rPr lang="sr-Latn-CS" dirty="0" smtClean="0"/>
              <a:t>materijla čime se koncesiona preduzeća dovode u podređen položaj zbog nelojalne konkurencije.</a:t>
            </a:r>
            <a:endParaRPr lang="sr-Latn-CS" dirty="0" smtClean="0"/>
          </a:p>
          <a:p>
            <a:pPr lvl="0"/>
            <a:r>
              <a:rPr lang="sr-Cyrl-CS" dirty="0" smtClean="0"/>
              <a:t>Na osnovu podataka jedan broj privrednih društava već dugi niz godina nalazi u pojedinim fazama dodjele koncesije, a da se ti postupci ne završavaj</a:t>
            </a:r>
            <a:r>
              <a:rPr lang="sr-Cyrl-BA" dirty="0" smtClean="0"/>
              <a:t>u („Japra“ a.d. Novi Grad,</a:t>
            </a:r>
            <a:r>
              <a:rPr lang="sr-Latn-BA" dirty="0" smtClean="0"/>
              <a:t> „ArcelorMittal</a:t>
            </a:r>
            <a:r>
              <a:rPr lang="sr-Cyrl-BA" dirty="0" smtClean="0"/>
              <a:t>“d.o.o. Prijedor, „Kozaraputevi“ a.d. Banja Luka, „Prijedorputevi“ a.d. Prijedor i dr.</a:t>
            </a:r>
            <a:r>
              <a:rPr lang="sr-Latn-BA" dirty="0" smtClean="0"/>
              <a:t>).</a:t>
            </a:r>
            <a:endParaRPr lang="sr-Latn-CS" dirty="0" smtClean="0"/>
          </a:p>
          <a:p>
            <a:pPr lvl="0"/>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77500" lnSpcReduction="20000"/>
          </a:bodyPr>
          <a:lstStyle/>
          <a:p>
            <a:r>
              <a:rPr lang="sr-Cyrl-BA" dirty="0" smtClean="0"/>
              <a:t>Građevinska preduzeća koja imaju zaključene ugovore o koncesiji, a čija je poslovna aktivnost usmjerena na izvođenje radova u oblasti građevinarstva (niskogradnja i visokogradnja), uglavnom eksploatisanu mineralnu sirovinu koriste za vlastite potrebe.</a:t>
            </a:r>
            <a:r>
              <a:rPr lang="sr-Latn-CS" dirty="0" smtClean="0"/>
              <a:t> Izražen je problem nerealnog prikazivanja prihoda po osnovu eksploatacije (transverne  cijene</a:t>
            </a:r>
            <a:r>
              <a:rPr lang="sr-Latn-CS" dirty="0" smtClean="0"/>
              <a:t>), a time i adekvatno plaćanje koncesione naknade.</a:t>
            </a:r>
            <a:endParaRPr lang="sr-Latn-CS" dirty="0" smtClean="0"/>
          </a:p>
          <a:p>
            <a:r>
              <a:rPr lang="sr-Latn-BA" dirty="0" smtClean="0"/>
              <a:t>U dosadašnjoj dodjel</a:t>
            </a:r>
            <a:r>
              <a:rPr lang="sr-Cyrl-CS" dirty="0" smtClean="0"/>
              <a:t>i </a:t>
            </a:r>
            <a:r>
              <a:rPr lang="sr-Latn-BA" dirty="0" smtClean="0"/>
              <a:t>koncesija u oblasti mineralnih resursa mo</a:t>
            </a:r>
            <a:r>
              <a:rPr lang="sr-Cyrl-CS" dirty="0" smtClean="0"/>
              <a:t>že se </a:t>
            </a:r>
            <a:r>
              <a:rPr lang="sr-Latn-BA" dirty="0" smtClean="0"/>
              <a:t>primjetiti da je u pojedinim regijama izražena konce</a:t>
            </a:r>
            <a:r>
              <a:rPr lang="sr-Cyrl-BA" dirty="0" smtClean="0"/>
              <a:t>n</a:t>
            </a:r>
            <a:r>
              <a:rPr lang="sr-Latn-BA" dirty="0" smtClean="0"/>
              <a:t>tracija koncesionih projekata </a:t>
            </a:r>
            <a:r>
              <a:rPr lang="sr-Cyrl-CS" dirty="0" smtClean="0"/>
              <a:t>koji se odnose na eksplataciju iste vrste mineralne sirovine</a:t>
            </a:r>
            <a:r>
              <a:rPr lang="sr-Latn-BA" dirty="0" smtClean="0"/>
              <a:t>, što </a:t>
            </a:r>
            <a:r>
              <a:rPr lang="sr-Cyrl-CS" dirty="0" smtClean="0"/>
              <a:t>je </a:t>
            </a:r>
            <a:r>
              <a:rPr lang="sr-Latn-BA" dirty="0" smtClean="0"/>
              <a:t>dov</a:t>
            </a:r>
            <a:r>
              <a:rPr lang="sr-Cyrl-CS" dirty="0" smtClean="0"/>
              <a:t>elo </a:t>
            </a:r>
            <a:r>
              <a:rPr lang="sr-Latn-BA" dirty="0" smtClean="0"/>
              <a:t>do predimenzionisanja kapaciteta za preradu mineraln</a:t>
            </a:r>
            <a:r>
              <a:rPr lang="sr-Cyrl-CS" dirty="0" smtClean="0"/>
              <a:t>e</a:t>
            </a:r>
            <a:r>
              <a:rPr lang="sr-Latn-CS" dirty="0" smtClean="0"/>
              <a:t> </a:t>
            </a:r>
            <a:r>
              <a:rPr lang="sr-Latn-BA" dirty="0" smtClean="0"/>
              <a:t>sirovin</a:t>
            </a:r>
            <a:r>
              <a:rPr lang="sr-Cyrl-CS" dirty="0" smtClean="0"/>
              <a:t>e (regija grada Doboja)</a:t>
            </a:r>
            <a:r>
              <a:rPr lang="sr-Latn-CS" dirty="0" smtClean="0"/>
              <a:t>, dok za pojedine regije nije dodijeljena nijedna koncesija (Prijedor).</a:t>
            </a:r>
          </a:p>
          <a:p>
            <a:r>
              <a:rPr lang="sr-Latn-CS" dirty="0" smtClean="0"/>
              <a:t>Eksploatacije i flašranje vode za piće je u teškoj situaciji usljed nelojalne konkurecije iz uvoza.</a:t>
            </a:r>
          </a:p>
          <a:p>
            <a:r>
              <a:rPr lang="sr-Latn-CS" dirty="0" smtClean="0"/>
              <a:t>Pojedina preduzeća iz </a:t>
            </a:r>
            <a:r>
              <a:rPr lang="sr-Latn-CS" dirty="0" smtClean="0"/>
              <a:t> </a:t>
            </a:r>
            <a:r>
              <a:rPr lang="sr-Latn-CS" dirty="0" smtClean="0"/>
              <a:t>oblasti </a:t>
            </a:r>
            <a:r>
              <a:rPr lang="sr-Latn-CS" dirty="0" smtClean="0"/>
              <a:t>mineralno-sirovinskog kompleksa nalaze </a:t>
            </a:r>
            <a:r>
              <a:rPr lang="sr-Latn-CS" dirty="0" smtClean="0"/>
              <a:t>se u postupku </a:t>
            </a:r>
            <a:r>
              <a:rPr lang="sr-Latn-CS" dirty="0" smtClean="0"/>
              <a:t>stečaja.</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429420"/>
          </a:xfrm>
        </p:spPr>
        <p:txBody>
          <a:bodyPr>
            <a:normAutofit fontScale="77500" lnSpcReduction="20000"/>
          </a:bodyPr>
          <a:lstStyle/>
          <a:p>
            <a:pPr>
              <a:buNone/>
            </a:pPr>
            <a:r>
              <a:rPr lang="sr-Latn-CS" dirty="0" smtClean="0"/>
              <a:t>Diskusija:</a:t>
            </a:r>
          </a:p>
          <a:p>
            <a:r>
              <a:rPr lang="sr-Cyrl-CS" dirty="0" smtClean="0"/>
              <a:t>U </a:t>
            </a:r>
            <a:r>
              <a:rPr lang="sr-Latn-CS" dirty="0" smtClean="0"/>
              <a:t> navadenim </a:t>
            </a:r>
            <a:r>
              <a:rPr lang="sr-Cyrl-CS" dirty="0" smtClean="0"/>
              <a:t>zakonima</a:t>
            </a:r>
            <a:r>
              <a:rPr lang="sr-Latn-CS" dirty="0" smtClean="0"/>
              <a:t> i drugima aktima</a:t>
            </a:r>
            <a:r>
              <a:rPr lang="sr-Cyrl-CS" dirty="0" smtClean="0"/>
              <a:t> manje više uspješno su data osnovna rješenja u vezi sa uslovima, vremenom korišćenja, visinom naknade kod koncesija za eksploataciju mineralnih sirovina. </a:t>
            </a:r>
            <a:endParaRPr lang="sr-Latn-CS" dirty="0" smtClean="0"/>
          </a:p>
          <a:p>
            <a:r>
              <a:rPr lang="sr-Cyrl-CS" dirty="0" smtClean="0"/>
              <a:t>Kada su u pitanju koncesije </a:t>
            </a:r>
            <a:r>
              <a:rPr lang="sr-Latn-CS" dirty="0" smtClean="0"/>
              <a:t> i odobrenja </a:t>
            </a:r>
            <a:r>
              <a:rPr lang="sr-Cyrl-CS" dirty="0" smtClean="0"/>
              <a:t>za geološka istraživanja, odnosno određene licence za prospekciju i istraživanje mineralnih sirovina bar za sada nisu data potpuna rješenja već samo opšti i načelni principi. </a:t>
            </a:r>
            <a:endParaRPr lang="sr-Latn-CS" dirty="0" smtClean="0"/>
          </a:p>
          <a:p>
            <a:r>
              <a:rPr lang="sr-Cyrl-CS" dirty="0" smtClean="0"/>
              <a:t>To praktično znači da nije zaokružen cijeli sistem koncesija u mineralno-sirovinskom kompleksu na način kako je to već odavno učinjeno u zemljama sa razvijenom mineralnom ekonomijom u uslovima tržišne privrede, kao što je već ranije prikazano i što može da bude dobar putokaz za kompletno rješenje problema koncesija i u domaćim uslovima </a:t>
            </a:r>
            <a:r>
              <a:rPr lang="sr-Latn-CS" dirty="0" smtClean="0"/>
              <a:t>. </a:t>
            </a:r>
          </a:p>
          <a:p>
            <a:r>
              <a:rPr lang="sr-Latn-CS" dirty="0" smtClean="0"/>
              <a:t>Dodijeljene koncesije su bile uglavnom na osnovu samoinicijativne ponude </a:t>
            </a:r>
            <a:r>
              <a:rPr lang="sr-Latn-CS" dirty="0" smtClean="0"/>
              <a:t>koncesionara, malo je bilo javnih oglasa.</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8715436" cy="6715148"/>
          </a:xfrm>
        </p:spPr>
        <p:txBody>
          <a:bodyPr>
            <a:normAutofit fontScale="77500" lnSpcReduction="20000"/>
          </a:bodyPr>
          <a:lstStyle/>
          <a:p>
            <a:pPr>
              <a:buNone/>
            </a:pPr>
            <a:r>
              <a:rPr lang="sr-Latn-CS" dirty="0" smtClean="0"/>
              <a:t>Pored nabrojanih inicijativa u referatu </a:t>
            </a:r>
            <a:r>
              <a:rPr lang="sr-Latn-CS" dirty="0" smtClean="0"/>
              <a:t>i ovdje </a:t>
            </a:r>
            <a:r>
              <a:rPr lang="sr-Latn-CS" dirty="0" smtClean="0"/>
              <a:t>posebno ističemo potrebu  uvođenja institucije Rudarskog izvještaja:</a:t>
            </a:r>
          </a:p>
          <a:p>
            <a:r>
              <a:rPr lang="sr-Cyrl-CS" dirty="0" smtClean="0"/>
              <a:t>državni organi moraju precizno propisati sadržinu i strukturu izvještaja koje vlasnici koncesija moraju svake godine podnositi davaocu koncesije, kako bi se spriječilo raubovanje ležišta i dolazilo u situaciju da se ne zna šta je od mineralne sirovine još ostalo u slučaju da prestane važenje koncesije i ona pređe u ruke drugog subjekta</a:t>
            </a:r>
            <a:r>
              <a:rPr lang="sr-Latn-CS" dirty="0" smtClean="0"/>
              <a:t>. </a:t>
            </a:r>
          </a:p>
          <a:p>
            <a:r>
              <a:rPr lang="sr-Latn-CS" dirty="0" smtClean="0"/>
              <a:t>To bi bio godišnji rudarski izvještaj koji bi sadržavao aktuelnu dokumentaciju o stanju razrade i eksploatacije ležišta u toku njegovog proizvodnog vijeka, uključujući i aktuelne rudarske planove. Ovaj izvještaj bi prikazivao količinu i kvalitet mineralne sirovine otkopane u izvještajnom periodu, promjene u kategorijama ekonomske efektivnost prouzrokovane u promjenama cijena i troškova, razvoj promjene tehnologije, nove propise u zaštiti životne sredine i druge propise, kao i podatke o eksploatacionom istraživanju. Rudarski izvještaj prikazivao bi aktuelno stanje ležišta, sa tačnim i ažurnim podacima o rezervama i podlijegao bi reviziji, što bi pomoglo i u kontroli realnog obračuna koncesione naknade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8586758" cy="6357981"/>
          </a:xfrm>
        </p:spPr>
        <p:txBody>
          <a:bodyPr>
            <a:normAutofit fontScale="85000" lnSpcReduction="20000"/>
          </a:bodyPr>
          <a:lstStyle/>
          <a:p>
            <a:r>
              <a:rPr lang="sr-Latn-CS" dirty="0" smtClean="0"/>
              <a:t> kako smo naprijed vidjeli raznovrsne mineralne sirovine istražene u Republici Srpskoj imaju veliki značaj za društvenu reprodukciju izraženu  kroz stalno obnavljanje procesa proizvodnje. </a:t>
            </a:r>
          </a:p>
          <a:p>
            <a:r>
              <a:rPr lang="sr-Latn-CS" dirty="0" smtClean="0"/>
              <a:t>Pri tome se kao što je već ranije naglašeno, mineralne sirovine, kao  iscrpljivi i neobnovljivi resursi, ne mogu posmatrati samo iz uskog aspekta kao istražene rezerve određenih kategorija i klasa, odnosno preko njihove uloge kao predmeta rada  u procesu eksploatacije, već znatno šire. </a:t>
            </a:r>
          </a:p>
          <a:p>
            <a:r>
              <a:rPr lang="sr-Latn-CS" dirty="0" smtClean="0"/>
              <a:t>U vezi sa ovim, mineralne sirovine se moraju razmatrati ustravi u okviru kompleksne kategorije, poznate kao minerano – sirovinska baza. </a:t>
            </a:r>
          </a:p>
          <a:p>
            <a:r>
              <a:rPr lang="sr-Latn-CS" dirty="0" smtClean="0"/>
              <a:t>Ovu kategoriju u materijalnom smislu  čine potencijalne i istražene rezerve, resursi i ležišta mineralnih sirovina, zatim aktivirana ležišta i rudnički kapaciteti, </a:t>
            </a:r>
            <a:r>
              <a:rPr lang="sr-Latn-CS" dirty="0" smtClean="0"/>
              <a:t>obuhvatajući </a:t>
            </a:r>
            <a:r>
              <a:rPr lang="sr-Latn-CS" dirty="0" smtClean="0"/>
              <a:t>postrojenja za pripremu (koncetraciju) i primarnu preradu mineralnih sirovina.</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a:t>Dokument o politici dodjele koncesija, „Sl. gl. RS  br.  31/06</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sr-Latn-CS" dirty="0" err="1"/>
              <a:t>I</a:t>
            </a:r>
            <a:r>
              <a:rPr lang="en-US" dirty="0" smtClean="0"/>
              <a:t>ma </a:t>
            </a:r>
            <a:r>
              <a:rPr lang="en-US" dirty="0" err="1"/>
              <a:t>snagu</a:t>
            </a:r>
            <a:r>
              <a:rPr lang="en-US" dirty="0"/>
              <a:t> </a:t>
            </a:r>
            <a:r>
              <a:rPr lang="en-US" dirty="0" err="1"/>
              <a:t>zakona</a:t>
            </a:r>
            <a:r>
              <a:rPr lang="en-US" dirty="0"/>
              <a:t>, </a:t>
            </a:r>
            <a:r>
              <a:rPr lang="en-US" dirty="0" err="1" smtClean="0"/>
              <a:t>koji</a:t>
            </a:r>
            <a:r>
              <a:rPr lang="sr-Latn-CS" dirty="0" smtClean="0"/>
              <a:t> bitan strateški dokument </a:t>
            </a:r>
            <a:r>
              <a:rPr lang="en-US" dirty="0" err="1" smtClean="0"/>
              <a:t>stoji</a:t>
            </a:r>
            <a:r>
              <a:rPr lang="en-US" dirty="0" smtClean="0"/>
              <a:t> </a:t>
            </a:r>
            <a:r>
              <a:rPr lang="en-US" dirty="0" err="1"/>
              <a:t>da</a:t>
            </a:r>
            <a:r>
              <a:rPr lang="en-US" dirty="0"/>
              <a:t> </a:t>
            </a:r>
            <a:r>
              <a:rPr lang="en-US" dirty="0" err="1"/>
              <a:t>predmeti</a:t>
            </a:r>
            <a:r>
              <a:rPr lang="en-US" dirty="0"/>
              <a:t> </a:t>
            </a:r>
            <a:r>
              <a:rPr lang="en-US" dirty="0" err="1"/>
              <a:t>budućih</a:t>
            </a:r>
            <a:r>
              <a:rPr lang="en-US" dirty="0"/>
              <a:t> </a:t>
            </a:r>
            <a:r>
              <a:rPr lang="en-US" dirty="0" err="1"/>
              <a:t>koncesija</a:t>
            </a:r>
            <a:r>
              <a:rPr lang="en-US" dirty="0"/>
              <a:t> </a:t>
            </a:r>
            <a:r>
              <a:rPr lang="en-US" dirty="0" err="1"/>
              <a:t>mogu</a:t>
            </a:r>
            <a:r>
              <a:rPr lang="en-US" dirty="0"/>
              <a:t> </a:t>
            </a:r>
            <a:r>
              <a:rPr lang="en-US" dirty="0" err="1" smtClean="0"/>
              <a:t>biti</a:t>
            </a:r>
            <a:r>
              <a:rPr lang="en-US" dirty="0" smtClean="0"/>
              <a:t>:</a:t>
            </a:r>
            <a:endParaRPr lang="en-US" dirty="0"/>
          </a:p>
          <a:p>
            <a:pPr lvl="0"/>
            <a:r>
              <a:rPr lang="sr-Latn-CS" dirty="0"/>
              <a:t>mineralne sirovine koje su detaljno istražene i pripremljene za eksploataciju ili se nalaze u eksploataciji;</a:t>
            </a:r>
            <a:endParaRPr lang="en-US" dirty="0"/>
          </a:p>
          <a:p>
            <a:pPr lvl="0"/>
            <a:r>
              <a:rPr lang="sr-Latn-CS" dirty="0"/>
              <a:t>utvrđene, ali nedovoljno istražene mineralne sirovine sa jasnom perspektivnošću;</a:t>
            </a:r>
            <a:endParaRPr lang="en-US" dirty="0"/>
          </a:p>
          <a:p>
            <a:pPr lvl="0"/>
            <a:r>
              <a:rPr lang="sr-Latn-CS" dirty="0"/>
              <a:t>neizvjesno perspektivne mineralne sirovine utvrđene na prospekcijskom nivou i</a:t>
            </a:r>
            <a:endParaRPr lang="en-US" dirty="0"/>
          </a:p>
          <a:p>
            <a:pPr lvl="0"/>
            <a:r>
              <a:rPr lang="sr-Latn-CS" dirty="0"/>
              <a:t>rudonosne formacije kao površine perspektivne za otkrivanje poznatih ali i drugih mineralnih sirovina razrađene po blokovima, sa pratećom dokumentacijom za svaki blok.</a:t>
            </a: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20680"/>
          </a:xfrm>
        </p:spPr>
        <p:txBody>
          <a:bodyPr>
            <a:normAutofit lnSpcReduction="10000"/>
          </a:bodyPr>
          <a:lstStyle/>
          <a:p>
            <a:pPr>
              <a:buNone/>
            </a:pPr>
            <a:r>
              <a:rPr lang="sr-Cyrl-CS" sz="2400" dirty="0" smtClean="0"/>
              <a:t>Mineralna – sirovinska baza je složen ekonomski sistem koji se dijeli na podsisteme  (sisteme drugog reda), a ovi na odgovarajuće elemente. U savremenoj ekonomici mineralnih sirovina, u okviru funkcionisanja mineralno–sirovinske baze izdvajau se četiri relativno krupna podsistema: </a:t>
            </a:r>
            <a:endParaRPr lang="sr-Latn-CS" sz="2400" dirty="0" smtClean="0"/>
          </a:p>
          <a:p>
            <a:r>
              <a:rPr lang="sr-Cyrl-CS" sz="2400" dirty="0" smtClean="0"/>
              <a:t>geološka nauka, </a:t>
            </a:r>
            <a:endParaRPr lang="sr-Latn-CS" sz="2400" dirty="0" smtClean="0"/>
          </a:p>
          <a:p>
            <a:r>
              <a:rPr lang="sr-Cyrl-CS" sz="2400" dirty="0" smtClean="0"/>
              <a:t>geološka istraživanja, </a:t>
            </a:r>
            <a:endParaRPr lang="sr-Latn-CS" sz="2400" dirty="0" smtClean="0"/>
          </a:p>
          <a:p>
            <a:r>
              <a:rPr lang="sr-Cyrl-CS" sz="2400" dirty="0" smtClean="0"/>
              <a:t>industrijsko (ekonomsko) osvajanje ležišta </a:t>
            </a:r>
            <a:endParaRPr lang="sr-Latn-CS" sz="2400" dirty="0" smtClean="0"/>
          </a:p>
          <a:p>
            <a:r>
              <a:rPr lang="sr-Cyrl-CS" sz="2400" dirty="0" smtClean="0"/>
              <a:t> eksploatacija ležišta mineralnih sirovina.</a:t>
            </a:r>
            <a:endParaRPr lang="sr-Latn-CS" sz="2400" dirty="0" smtClean="0"/>
          </a:p>
          <a:p>
            <a:pPr>
              <a:buNone/>
            </a:pPr>
            <a:r>
              <a:rPr lang="sr-Latn-CS" sz="2400" dirty="0" smtClean="0"/>
              <a:t>Da li smo u RS uspostavili taj sistem u smislu repodrukcije mineralno-sirovinske baze  </a:t>
            </a:r>
            <a:r>
              <a:rPr lang="sr-Latn-CS" sz="2400" dirty="0" smtClean="0"/>
              <a:t>???</a:t>
            </a:r>
          </a:p>
          <a:p>
            <a:pPr>
              <a:buNone/>
            </a:pPr>
            <a:r>
              <a:rPr lang="sr-Latn-CS" sz="2400" dirty="0" smtClean="0"/>
              <a:t>Da li smo uspostavili sistem planiranja, organizacije i finasiranja geoloških istraživanja ???</a:t>
            </a:r>
          </a:p>
          <a:p>
            <a:pPr>
              <a:buNone/>
            </a:pPr>
            <a:r>
              <a:rPr lang="sr-Latn-CS" sz="2800" dirty="0" smtClean="0"/>
              <a:t>To je trebalo  riješiti preko sistema koncesija ali se nije ni pokušalo.</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72230"/>
          </a:xfrm>
        </p:spPr>
        <p:txBody>
          <a:bodyPr>
            <a:normAutofit fontScale="85000" lnSpcReduction="20000"/>
          </a:bodyPr>
          <a:lstStyle/>
          <a:p>
            <a:r>
              <a:rPr lang="sr-Cyrl-CS" dirty="0" smtClean="0"/>
              <a:t>Za podsisteme koji čine sistem reprodukcije mineralno</a:t>
            </a:r>
            <a:r>
              <a:rPr lang="hr-HR" dirty="0" smtClean="0"/>
              <a:t>-</a:t>
            </a:r>
            <a:r>
              <a:rPr lang="sr-Cyrl-CS" dirty="0" smtClean="0"/>
              <a:t>sirovinske baze je karakteristično da su svi orijentisani na rješavanje jedinstvenog cilja, a to je zadovoljavanje potreba privrede odgovarajućim rezervama mineralnih sirovina</a:t>
            </a:r>
            <a:r>
              <a:rPr lang="sr-Latn-CS" dirty="0" smtClean="0"/>
              <a:t>.</a:t>
            </a:r>
          </a:p>
          <a:p>
            <a:r>
              <a:rPr lang="sr-Cyrl-CS" dirty="0" smtClean="0"/>
              <a:t> Pri tome je očigledno da postoji primat cjeline nad djelovima, ali razumije se, i odgovarajuća samostalnost djelova u odnosu na cjelinu.</a:t>
            </a:r>
            <a:endParaRPr lang="sr-Latn-CS" dirty="0" smtClean="0"/>
          </a:p>
          <a:p>
            <a:r>
              <a:rPr lang="sr-Cyrl-CS" dirty="0" smtClean="0"/>
              <a:t> Opšta teorija ekonomskih sistema omogućuje da se na osnovu izučavanja razvoja sistema reprodukcije mineralno–sirovisnke baze upravlja njegovim razvojem i bez obzira na odgovarajuće specifičnosti i veliki uticaj prirodnioh uslova/ostvari optimalnost sistema kao najviši cilj.</a:t>
            </a:r>
            <a:endParaRPr lang="sr-Latn-CS" dirty="0" smtClean="0"/>
          </a:p>
          <a:p>
            <a:r>
              <a:rPr lang="sr-Cyrl-CS" dirty="0" smtClean="0"/>
              <a:t> Moraju se, međutim, sigurno imati u vidu i ravnoteža i stabilnost sistema (podsistema), kao niži oblici njegovog organizovanja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fontScale="77500" lnSpcReduction="20000"/>
          </a:bodyPr>
          <a:lstStyle/>
          <a:p>
            <a:pPr>
              <a:buNone/>
            </a:pPr>
            <a:r>
              <a:rPr lang="sr-Latn-CS" dirty="0" smtClean="0"/>
              <a:t>Nećemo ovdje komentarisati Zaključke koje ste</a:t>
            </a:r>
          </a:p>
          <a:p>
            <a:pPr>
              <a:buNone/>
            </a:pPr>
            <a:r>
              <a:rPr lang="sr-Latn-CS" dirty="0" smtClean="0"/>
              <a:t> vjerovatno pročitali ali ćemo istaći određene ciljeve:</a:t>
            </a:r>
          </a:p>
          <a:p>
            <a:pPr>
              <a:buNone/>
            </a:pPr>
            <a:r>
              <a:rPr lang="sr-Cyrl-CS" b="1" dirty="0" smtClean="0"/>
              <a:t>Cilj </a:t>
            </a:r>
            <a:r>
              <a:rPr lang="sr-Latn-CS" b="1" dirty="0" smtClean="0"/>
              <a:t>I : </a:t>
            </a:r>
            <a:r>
              <a:rPr lang="sr-Cyrl-CS" dirty="0" smtClean="0"/>
              <a:t>Obezbjeđivanje savremenog, transparentnog, kompleksnog i sveobuhvatnog zakonodavstva u oblasti istraživanja, eksploatacije i primarne prerade mineralnih resursa, ali i u sferi koncesionarstva, zaštite životne sredine i stranih </a:t>
            </a:r>
            <a:r>
              <a:rPr lang="sr-Cyrl-CS" dirty="0" smtClean="0"/>
              <a:t>ulaganja.</a:t>
            </a:r>
            <a:r>
              <a:rPr lang="sr-Latn-CS" dirty="0"/>
              <a:t> </a:t>
            </a:r>
            <a:r>
              <a:rPr lang="sr-Latn-CS" dirty="0" smtClean="0"/>
              <a:t>Ići naprijed a nikako nazad.</a:t>
            </a:r>
            <a:endParaRPr lang="sr-Latn-CS" dirty="0" smtClean="0"/>
          </a:p>
          <a:p>
            <a:pPr>
              <a:buNone/>
            </a:pPr>
            <a:r>
              <a:rPr lang="sr-Cyrl-CS" b="1" dirty="0" smtClean="0"/>
              <a:t>Cilj </a:t>
            </a:r>
            <a:r>
              <a:rPr lang="sr-Latn-CS" b="1" dirty="0" smtClean="0"/>
              <a:t>II: </a:t>
            </a:r>
            <a:r>
              <a:rPr lang="sr-Cyrl-CS" dirty="0" smtClean="0"/>
              <a:t>Precizno utvrđivanje stepena geloške istraženosti teritorije </a:t>
            </a:r>
            <a:r>
              <a:rPr lang="sr-Latn-CS" dirty="0" smtClean="0"/>
              <a:t> RS  </a:t>
            </a:r>
            <a:r>
              <a:rPr lang="sr-Cyrl-CS" dirty="0" smtClean="0"/>
              <a:t>sa pregledom svih do sada obavljenih aktivnosti, dobijenih rezultata i utrošenih sredstava. Potrebno je evidentirati neriješena pitanja i probleme iz bliže prošlosti čije rješavanje nije došlo na red zbog nedostatka sredstava ili drugojačijih prioriteta. Posebno treba napraviti pregled do sada sklopljenih ugovora o koncesiji, važećih eksploatacionih katastara, važećih dozvola za prospekciona, detaljna i eksploataciona istraživanja sa datumom izdavanja i rokom </a:t>
            </a:r>
            <a:r>
              <a:rPr lang="sr-Cyrl-CS" dirty="0" smtClean="0"/>
              <a:t>važenja</a:t>
            </a:r>
            <a:r>
              <a:rPr lang="sr-Latn-CS" dirty="0"/>
              <a:t>.</a:t>
            </a:r>
            <a:endParaRPr lang="en-US" dirty="0" smtClean="0"/>
          </a:p>
          <a:p>
            <a:pPr>
              <a:buNone/>
            </a:pPr>
            <a:endParaRPr lang="sr-Latn-CS" dirty="0" smtClean="0"/>
          </a:p>
          <a:p>
            <a:endParaRPr lang="en-US" dirty="0" smtClean="0"/>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fontScale="77500" lnSpcReduction="20000"/>
          </a:bodyPr>
          <a:lstStyle/>
          <a:p>
            <a:pPr>
              <a:buNone/>
            </a:pPr>
            <a:r>
              <a:rPr lang="ru-RU" b="1" dirty="0" smtClean="0"/>
              <a:t>Cilj </a:t>
            </a:r>
            <a:r>
              <a:rPr lang="en-US" b="1" dirty="0" smtClean="0"/>
              <a:t>III</a:t>
            </a:r>
            <a:r>
              <a:rPr lang="sr-Cyrl-CS" b="1" dirty="0" smtClean="0"/>
              <a:t>:</a:t>
            </a:r>
            <a:r>
              <a:rPr lang="sr-Latn-CS" b="1" dirty="0" smtClean="0"/>
              <a:t> </a:t>
            </a:r>
            <a:r>
              <a:rPr lang="sr-Cyrl-CS" dirty="0" smtClean="0"/>
              <a:t>Stvaranje optimalne organizacione (institucionalne) strukture za upravljanje mineralno-sirovinskim resursima i geološkim istraživanjima u skladu sa koncepcijom održivog razvoja.Uspješna realizacija mineralne politike, pored drugih preduslova (stvarna podrška najviših državnih organa, razumjevanje i saradnja sa lokalnim državnim vlastima, kompanijama, mjesnim stanovništvom, nevladinim organizacijama; raspoloživa ili potencijalna sredstva; optimalna raspoloživa kadrovska struktura; povoljno šire okruženje i dr. ) velikim dijelom zavisi i od odgvarajuće organizacione (institucionalne) strukture, koja je direktno ili indirektno zadužena i odgvorna za upravljanje mineralnim resursima.</a:t>
            </a:r>
            <a:endParaRPr lang="sr-Latn-CS" dirty="0" smtClean="0"/>
          </a:p>
          <a:p>
            <a:pPr>
              <a:buNone/>
            </a:pPr>
            <a:r>
              <a:rPr lang="sr-Cyrl-CS" b="1" dirty="0" smtClean="0"/>
              <a:t>Cilj </a:t>
            </a:r>
            <a:r>
              <a:rPr lang="en-US" b="1" dirty="0" smtClean="0"/>
              <a:t>IV</a:t>
            </a:r>
            <a:r>
              <a:rPr lang="sr-Cyrl-CS" b="1" dirty="0" smtClean="0"/>
              <a:t>:</a:t>
            </a:r>
            <a:r>
              <a:rPr lang="sr-Cyrl-CS" dirty="0" smtClean="0"/>
              <a:t>Razrada, osavremenjavanje i kompletiranje poreske politike u skladu sa standardima EU, kako bi se domaći i inostrani investitori </a:t>
            </a:r>
            <a:r>
              <a:rPr lang="sr-Cyrl-CS" dirty="0" smtClean="0"/>
              <a:t>pri</a:t>
            </a:r>
            <a:r>
              <a:rPr lang="sr-Latn-CS" dirty="0" smtClean="0"/>
              <a:t>v</a:t>
            </a:r>
            <a:r>
              <a:rPr lang="sr-Cyrl-CS" dirty="0" smtClean="0"/>
              <a:t>lačili </a:t>
            </a:r>
            <a:r>
              <a:rPr lang="sr-Cyrl-CS" dirty="0" smtClean="0"/>
              <a:t>i stimulisali da ulažu u mineralno-sirovinski kompleks i ostvaruju prihode u skladu sa rizicima i neizvjesnostima sa kojima se suočavaju.</a:t>
            </a:r>
            <a:r>
              <a:rPr lang="sr-Latn-CS" dirty="0" smtClean="0"/>
              <a:t> Staviti van snage donesena akta koja dodatno oporezuju ulaganja u istraživanje.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sz="3200" dirty="0" smtClean="0"/>
              <a:t>Takođe u dokumentu stoji da u </a:t>
            </a:r>
            <a:r>
              <a:rPr lang="sr-Latn-CS" sz="3200" dirty="0"/>
              <a:t>oblasti mineralnih sirovina koncesiona politika mora biti usmjerena na sljedeće:</a:t>
            </a:r>
            <a:endParaRPr lang="en-US" sz="3200" dirty="0"/>
          </a:p>
        </p:txBody>
      </p:sp>
      <p:sp>
        <p:nvSpPr>
          <p:cNvPr id="3" name="Content Placeholder 2"/>
          <p:cNvSpPr>
            <a:spLocks noGrp="1"/>
          </p:cNvSpPr>
          <p:nvPr>
            <p:ph idx="1"/>
          </p:nvPr>
        </p:nvSpPr>
        <p:spPr/>
        <p:txBody>
          <a:bodyPr>
            <a:normAutofit fontScale="77500" lnSpcReduction="20000"/>
          </a:bodyPr>
          <a:lstStyle/>
          <a:p>
            <a:pPr lvl="0"/>
            <a:r>
              <a:rPr lang="sr-Latn-CS" dirty="0"/>
              <a:t>punu zaštitu državnih interesa (javnog interesa), izraženih kroz ekonomske, ekološke i socijalne efekte prihvatljive za državu i njeno stanovništvo;</a:t>
            </a:r>
            <a:endParaRPr lang="en-US" dirty="0"/>
          </a:p>
          <a:p>
            <a:pPr lvl="0"/>
            <a:r>
              <a:rPr lang="sr-Latn-CS" dirty="0"/>
              <a:t>aktiviranje postojećih rudnika koji su trenutno u teškoj situaciji a imaju prirodne i druge uslove za profitabilno poslovanje;</a:t>
            </a:r>
            <a:endParaRPr lang="en-US" dirty="0"/>
          </a:p>
          <a:p>
            <a:pPr lvl="0"/>
            <a:r>
              <a:rPr lang="sr-Latn-CS" dirty="0"/>
              <a:t>otvaranje novih rudnika koji mogu sa malim sredstvima da pokrenu proizvodnju i stvore povoljne ekonomske efekte posebno kroz dodatno zapošljavanje ( ovdje prednost imaju mali rudnici, što je i svjetska koncepcija);  i</a:t>
            </a:r>
            <a:endParaRPr lang="en-US" dirty="0"/>
          </a:p>
          <a:p>
            <a:pPr lvl="0"/>
            <a:r>
              <a:rPr lang="sr-Latn-CS" dirty="0"/>
              <a:t>da se davanjem koncesija za istraživanje poveća ukupni sistem geološke istraženosti Republike Srpske i proširi postojeća mineralno-sirovinska baza.</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54296"/>
          </a:xfrm>
        </p:spPr>
        <p:txBody>
          <a:bodyPr>
            <a:noAutofit/>
          </a:bodyPr>
          <a:lstStyle/>
          <a:p>
            <a:r>
              <a:rPr lang="sr-Latn-CS" sz="3200" dirty="0" smtClean="0"/>
              <a:t>U Dokumentu stoji da mineralna </a:t>
            </a:r>
            <a:r>
              <a:rPr lang="sr-Latn-CS" sz="3200" dirty="0"/>
              <a:t>politika i strategija polazi od realnog stanja mineralno-sirovinske baze Republike Srpske, sve sirovine u skladu sa klasičnim klasifikacijama izdvaja </a:t>
            </a:r>
            <a:r>
              <a:rPr lang="sr-Latn-CS" sz="3200" dirty="0" smtClean="0"/>
              <a:t>u:</a:t>
            </a:r>
            <a:endParaRPr lang="en-US" sz="3200" dirty="0"/>
          </a:p>
        </p:txBody>
      </p:sp>
      <p:sp>
        <p:nvSpPr>
          <p:cNvPr id="3" name="Content Placeholder 2"/>
          <p:cNvSpPr>
            <a:spLocks noGrp="1"/>
          </p:cNvSpPr>
          <p:nvPr>
            <p:ph idx="1"/>
          </p:nvPr>
        </p:nvSpPr>
        <p:spPr>
          <a:xfrm>
            <a:off x="457200" y="3071810"/>
            <a:ext cx="8229600" cy="3054353"/>
          </a:xfrm>
        </p:spPr>
        <p:txBody>
          <a:bodyPr>
            <a:normAutofit fontScale="85000" lnSpcReduction="20000"/>
          </a:bodyPr>
          <a:lstStyle/>
          <a:p>
            <a:pPr>
              <a:buNone/>
            </a:pPr>
            <a:r>
              <a:rPr lang="sr-Latn-CS" dirty="0"/>
              <a:t>1. </a:t>
            </a:r>
            <a:r>
              <a:rPr lang="sr-Cyrl-CS" dirty="0"/>
              <a:t>metalične</a:t>
            </a:r>
            <a:r>
              <a:rPr lang="hr-HR" dirty="0"/>
              <a:t>  </a:t>
            </a:r>
            <a:r>
              <a:rPr lang="sr-Cyrl-CS" dirty="0"/>
              <a:t>(rude gvožđa, boksita, olovo-cinka</a:t>
            </a:r>
            <a:r>
              <a:rPr lang="hr-HR" dirty="0"/>
              <a:t>, </a:t>
            </a:r>
            <a:r>
              <a:rPr lang="sr-Cyrl-BA" dirty="0"/>
              <a:t>mangana</a:t>
            </a:r>
            <a:r>
              <a:rPr lang="sr-Cyrl-CS" dirty="0"/>
              <a:t> i dr); </a:t>
            </a:r>
            <a:endParaRPr lang="en-US" dirty="0"/>
          </a:p>
          <a:p>
            <a:pPr>
              <a:buNone/>
            </a:pPr>
            <a:r>
              <a:rPr lang="sr-Latn-CS" dirty="0"/>
              <a:t>2. </a:t>
            </a:r>
            <a:r>
              <a:rPr lang="sr-Cyrl-CS" dirty="0"/>
              <a:t>nemetalične i prirodne građevinske materijale ; </a:t>
            </a:r>
            <a:endParaRPr lang="en-US" dirty="0"/>
          </a:p>
          <a:p>
            <a:pPr>
              <a:buNone/>
            </a:pPr>
            <a:r>
              <a:rPr lang="sr-Latn-CS" dirty="0"/>
              <a:t>3. </a:t>
            </a:r>
            <a:r>
              <a:rPr lang="sr-Cyrl-CS" dirty="0"/>
              <a:t>energetske sirovine (ugalj, nafta, prirodni gas, nuklearne sirovine i posebno tople/termalne i termomineralne vode); </a:t>
            </a:r>
            <a:endParaRPr lang="en-US" dirty="0"/>
          </a:p>
          <a:p>
            <a:pPr>
              <a:buNone/>
            </a:pPr>
            <a:r>
              <a:rPr lang="sr-Latn-CS" dirty="0"/>
              <a:t>4. hidro resurse (pitke podzemne vode i različite vrste mineralnih voda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2439982"/>
          </a:xfrm>
        </p:spPr>
        <p:txBody>
          <a:bodyPr>
            <a:normAutofit/>
          </a:bodyPr>
          <a:lstStyle/>
          <a:p>
            <a:r>
              <a:rPr lang="sr-Latn-CS" sz="3200" dirty="0"/>
              <a:t>U </a:t>
            </a:r>
            <a:r>
              <a:rPr lang="bs-Cyrl-BA" sz="3200" dirty="0"/>
              <a:t>Dugoročn</a:t>
            </a:r>
            <a:r>
              <a:rPr lang="sr-Latn-CS" sz="3200" dirty="0"/>
              <a:t>o</a:t>
            </a:r>
            <a:r>
              <a:rPr lang="bs-Cyrl-BA" sz="3200" dirty="0"/>
              <a:t>m program</a:t>
            </a:r>
            <a:r>
              <a:rPr lang="sr-Latn-CS" sz="3200" dirty="0" smtClean="0"/>
              <a:t>u </a:t>
            </a:r>
            <a:r>
              <a:rPr lang="bs-Cyrl-BA" sz="3200" dirty="0" smtClean="0"/>
              <a:t>razvoja </a:t>
            </a:r>
            <a:r>
              <a:rPr lang="bs-Cyrl-BA" sz="3200" dirty="0"/>
              <a:t>osnovnih geoloških istraživanja Republike Srpske od </a:t>
            </a:r>
            <a:r>
              <a:rPr lang="bs-Cyrl-BA" sz="3200" dirty="0" smtClean="0"/>
              <a:t>2014. </a:t>
            </a:r>
            <a:r>
              <a:rPr lang="bs-Cyrl-BA" sz="3200" dirty="0"/>
              <a:t>- 2029. </a:t>
            </a:r>
            <a:r>
              <a:rPr lang="sr-Latn-CS" sz="3200" dirty="0"/>
              <a:t>g</a:t>
            </a:r>
            <a:r>
              <a:rPr lang="bs-Cyrl-BA" sz="3200" dirty="0"/>
              <a:t>odine</a:t>
            </a:r>
            <a:r>
              <a:rPr lang="sr-Latn-CS" sz="3200" dirty="0"/>
              <a:t> Odluka NS RS </a:t>
            </a:r>
            <a:r>
              <a:rPr lang="sr-Latn-CS" sz="3200" dirty="0" smtClean="0"/>
              <a:t>br.63/14</a:t>
            </a:r>
            <a:r>
              <a:rPr lang="en-US" sz="3200" dirty="0" smtClean="0"/>
              <a:t>, </a:t>
            </a:r>
            <a:r>
              <a:rPr lang="en-US" sz="3200" dirty="0" err="1" smtClean="0"/>
              <a:t>koji</a:t>
            </a:r>
            <a:r>
              <a:rPr lang="en-US" sz="3200" dirty="0" smtClean="0"/>
              <a:t> je </a:t>
            </a:r>
            <a:r>
              <a:rPr lang="en-US" sz="3200" dirty="0" err="1" smtClean="0"/>
              <a:t>tako</a:t>
            </a:r>
            <a:r>
              <a:rPr lang="sr-Latn-CS" sz="3200" dirty="0" smtClean="0"/>
              <a:t>đe bitan strateški dokument stoji:</a:t>
            </a:r>
            <a:endParaRPr lang="en-US" sz="3200" dirty="0"/>
          </a:p>
        </p:txBody>
      </p:sp>
      <p:sp>
        <p:nvSpPr>
          <p:cNvPr id="3" name="Content Placeholder 2"/>
          <p:cNvSpPr>
            <a:spLocks noGrp="1"/>
          </p:cNvSpPr>
          <p:nvPr>
            <p:ph idx="1"/>
          </p:nvPr>
        </p:nvSpPr>
        <p:spPr>
          <a:xfrm>
            <a:off x="457200" y="3071810"/>
            <a:ext cx="8229600" cy="3054353"/>
          </a:xfrm>
        </p:spPr>
        <p:txBody>
          <a:bodyPr/>
          <a:lstStyle/>
          <a:p>
            <a:r>
              <a:rPr lang="sr-Latn-CS" dirty="0"/>
              <a:t>planirano da se u narednom periodu planski i sistematično vrše istraživanja u nedovoljno istraženim i neistraženim geološkim sredinama u kojima postoje realne pretpostavke o postojanju rudne mineralizacije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sr-Latn-CS" dirty="0" smtClean="0"/>
              <a:t>Konstatacije:</a:t>
            </a:r>
            <a:endParaRPr lang="en-US" dirty="0"/>
          </a:p>
        </p:txBody>
      </p:sp>
      <p:sp>
        <p:nvSpPr>
          <p:cNvPr id="3" name="Content Placeholder 2"/>
          <p:cNvSpPr>
            <a:spLocks noGrp="1"/>
          </p:cNvSpPr>
          <p:nvPr>
            <p:ph idx="1"/>
          </p:nvPr>
        </p:nvSpPr>
        <p:spPr>
          <a:xfrm>
            <a:off x="457200" y="1000108"/>
            <a:ext cx="8229600" cy="5429288"/>
          </a:xfrm>
        </p:spPr>
        <p:txBody>
          <a:bodyPr>
            <a:normAutofit lnSpcReduction="10000"/>
          </a:bodyPr>
          <a:lstStyle/>
          <a:p>
            <a:pPr marL="0" indent="0">
              <a:buNone/>
            </a:pPr>
            <a:r>
              <a:rPr lang="sr-Latn-CS" sz="2800" dirty="0"/>
              <a:t>U </a:t>
            </a:r>
            <a:r>
              <a:rPr lang="sr-Latn-CS" sz="2800" dirty="0" smtClean="0"/>
              <a:t>R</a:t>
            </a:r>
            <a:r>
              <a:rPr lang="sr-Latn-CS" sz="2800" dirty="0"/>
              <a:t>S</a:t>
            </a:r>
            <a:r>
              <a:rPr lang="sr-Latn-CS" sz="2800" dirty="0" smtClean="0"/>
              <a:t> </a:t>
            </a:r>
            <a:r>
              <a:rPr lang="sr-Latn-CS" sz="2800" dirty="0"/>
              <a:t>kao rezultat intenzivnih geoloških </a:t>
            </a:r>
            <a:r>
              <a:rPr lang="sr-Latn-CS" sz="2800" dirty="0" smtClean="0"/>
              <a:t>istraživanja do devedesetih godina, </a:t>
            </a:r>
            <a:r>
              <a:rPr lang="sr-Latn-CS" sz="2800" dirty="0"/>
              <a:t>otkrivena su i definisana mnogobrojna </a:t>
            </a:r>
            <a:r>
              <a:rPr lang="sr-Latn-CS" sz="2800" dirty="0" smtClean="0"/>
              <a:t>ležišta:</a:t>
            </a:r>
            <a:endParaRPr lang="sr-Latn-CS" sz="2800" dirty="0" smtClean="0"/>
          </a:p>
          <a:p>
            <a:r>
              <a:rPr lang="sr-Latn-CS" sz="2800" dirty="0"/>
              <a:t>Definisane su rudonosne formacije za koje su vezane rudne </a:t>
            </a:r>
            <a:r>
              <a:rPr lang="sr-Latn-CS" sz="2800" dirty="0" smtClean="0"/>
              <a:t>formacije</a:t>
            </a:r>
          </a:p>
          <a:p>
            <a:r>
              <a:rPr lang="sr-Latn-CS" sz="2800" dirty="0"/>
              <a:t>Izgrađeni su mnogobrojni kapaciteti eksploatacije, pripreme i prerade većine mineralnih </a:t>
            </a:r>
            <a:r>
              <a:rPr lang="sr-Latn-CS" sz="2800" dirty="0" smtClean="0"/>
              <a:t>sirovina</a:t>
            </a:r>
          </a:p>
          <a:p>
            <a:r>
              <a:rPr lang="sr-Latn-CS" sz="2800" dirty="0"/>
              <a:t>Narušena je organizacija, planiranje i realizacija geoloških istražnih </a:t>
            </a:r>
            <a:r>
              <a:rPr lang="sr-Latn-CS" sz="2800" dirty="0" smtClean="0"/>
              <a:t>radova</a:t>
            </a:r>
          </a:p>
          <a:p>
            <a:r>
              <a:rPr lang="sr-Latn-CS" sz="2800" dirty="0"/>
              <a:t>Postoji opravdanost permanentnih geoloških </a:t>
            </a:r>
            <a:r>
              <a:rPr lang="sr-Latn-CS" sz="2800" dirty="0" smtClean="0"/>
              <a:t>istraživanja</a:t>
            </a:r>
          </a:p>
          <a:p>
            <a:r>
              <a:rPr lang="sr-Latn-CS" sz="2800" dirty="0"/>
              <a:t>Formiranje Zavoda za geolška istraživanja RS Zvornik</a:t>
            </a:r>
            <a:r>
              <a:rPr lang="sr-Latn-CS" sz="2800" dirty="0" smtClean="0"/>
              <a:t> </a:t>
            </a:r>
            <a:endParaRPr lang="sr-Latn-CS" sz="2800" dirty="0"/>
          </a:p>
          <a:p>
            <a:endParaRPr lang="sr-Latn-CS" sz="2800" dirty="0" smtClean="0"/>
          </a:p>
          <a:p>
            <a:endParaRPr lang="sr-Latn-CS" dirty="0" smtClean="0"/>
          </a:p>
          <a:p>
            <a:endParaRPr lang="sr-Latn-C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sr-Latn-CS" sz="3200" dirty="0" smtClean="0"/>
              <a:t>Usvojena je nova zakonska i podzakonska regulativa:</a:t>
            </a:r>
            <a:endParaRPr lang="en-US" sz="3200" dirty="0"/>
          </a:p>
        </p:txBody>
      </p:sp>
      <p:sp>
        <p:nvSpPr>
          <p:cNvPr id="3" name="Content Placeholder 2"/>
          <p:cNvSpPr>
            <a:spLocks noGrp="1"/>
          </p:cNvSpPr>
          <p:nvPr>
            <p:ph idx="1"/>
          </p:nvPr>
        </p:nvSpPr>
        <p:spPr>
          <a:xfrm>
            <a:off x="457200" y="1071546"/>
            <a:ext cx="8229600" cy="5357850"/>
          </a:xfrm>
        </p:spPr>
        <p:txBody>
          <a:bodyPr>
            <a:normAutofit fontScale="85000" lnSpcReduction="20000"/>
          </a:bodyPr>
          <a:lstStyle/>
          <a:p>
            <a:r>
              <a:rPr lang="sr-Latn-CS" dirty="0"/>
              <a:t>Zakon o geološkim istraživanjima (Sl.gl.RS br. 110/13</a:t>
            </a:r>
            <a:r>
              <a:rPr lang="sr-Latn-CS" dirty="0" smtClean="0"/>
              <a:t>),</a:t>
            </a:r>
          </a:p>
          <a:p>
            <a:r>
              <a:rPr lang="sr-Latn-CS" dirty="0" smtClean="0"/>
              <a:t> </a:t>
            </a:r>
            <a:r>
              <a:rPr lang="sr-Latn-CS" dirty="0"/>
              <a:t>Pravilnik o klasifikaciji i  kategorizaciji rezervi  mineralnih sirovina i vođenju evidencije o njima (Sl.gl. RS br. 92/14),  </a:t>
            </a:r>
            <a:endParaRPr lang="sr-Latn-CS" dirty="0" smtClean="0"/>
          </a:p>
          <a:p>
            <a:r>
              <a:rPr lang="sr-Latn-CS" dirty="0" smtClean="0"/>
              <a:t>Pravilnik </a:t>
            </a:r>
            <a:r>
              <a:rPr lang="sr-Latn-CS" dirty="0"/>
              <a:t>o sadržini programa, projekata i elaborata o geološkim istraživanjima (Sl.gl. RS br. 84/14), </a:t>
            </a:r>
            <a:endParaRPr lang="sr-Latn-CS" dirty="0" smtClean="0"/>
          </a:p>
          <a:p>
            <a:r>
              <a:rPr lang="sr-Latn-CS" dirty="0" smtClean="0"/>
              <a:t>Pravilnik </a:t>
            </a:r>
            <a:r>
              <a:rPr lang="sr-Latn-CS" dirty="0"/>
              <a:t>o postupku odobravanja detaljnih geoloških istraživanja (Sl.gl RS br.28/14</a:t>
            </a:r>
            <a:r>
              <a:rPr lang="sr-Latn-CS" dirty="0" smtClean="0"/>
              <a:t>),</a:t>
            </a:r>
          </a:p>
          <a:p>
            <a:r>
              <a:rPr lang="sr-Latn-CS" dirty="0" smtClean="0"/>
              <a:t> </a:t>
            </a:r>
            <a:r>
              <a:rPr lang="sr-Latn-CS" dirty="0"/>
              <a:t>Pravilnik o postupku izdavanja i oduzimanja licence za geološka istraživanja, formi licence i vođenju i objavljivanju registra licenci (Sl.gl RS br. 28/14) </a:t>
            </a:r>
          </a:p>
          <a:p>
            <a:r>
              <a:rPr lang="sr-Latn-CS" dirty="0" smtClean="0"/>
              <a:t> </a:t>
            </a:r>
            <a:r>
              <a:rPr lang="sr-Latn-CS" dirty="0"/>
              <a:t>Pravilnik o postupku revizije geološke dokumentacije i sadržaju revizione klauzule (Sl.gl. RS br. </a:t>
            </a:r>
            <a:r>
              <a:rPr lang="sr-Latn-CS" dirty="0" smtClean="0"/>
              <a:t>87/14)</a:t>
            </a:r>
          </a:p>
          <a:p>
            <a:r>
              <a:rPr lang="sr-Latn-CS" dirty="0" smtClean="0"/>
              <a:t>Zakon </a:t>
            </a:r>
            <a:r>
              <a:rPr lang="sr-Latn-CS" dirty="0"/>
              <a:t>o rudarstvu (Sl.gl. RS br. 59/12.</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sr-Latn-CS" dirty="0" smtClean="0"/>
          </a:p>
          <a:p>
            <a:endParaRPr lang="sr-Latn-CS" dirty="0"/>
          </a:p>
          <a:p>
            <a:pPr marL="0" indent="0">
              <a:buNone/>
            </a:pPr>
            <a:r>
              <a:rPr lang="sr-Latn-CS" dirty="0" smtClean="0"/>
              <a:t>Dali je tu  napravljen korak naprijed ili nazad???</a:t>
            </a:r>
            <a:endParaRPr lang="sr-Latn-CS" dirty="0"/>
          </a:p>
        </p:txBody>
      </p:sp>
    </p:spTree>
    <p:extLst>
      <p:ext uri="{BB962C8B-B14F-4D97-AF65-F5344CB8AC3E}">
        <p14:creationId xmlns:p14="http://schemas.microsoft.com/office/powerpoint/2010/main" val="157862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3561</Words>
  <Application>Microsoft Office PowerPoint</Application>
  <PresentationFormat>On-screen Show (4:3)</PresentationFormat>
  <Paragraphs>194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STANJE U OBLASTI KONCESIJA I ZAKONSKA REGULATIVA U MINERALNO SIROVINSKOM SEKTORU</vt:lpstr>
      <vt:lpstr>ZAKONSKA REGULATIVA</vt:lpstr>
      <vt:lpstr>Dokument o politici dodjele koncesija, „Sl. gl. RS  br.  31/06</vt:lpstr>
      <vt:lpstr>Takođe u dokumentu stoji da u oblasti mineralnih sirovina koncesiona politika mora biti usmjerena na sljedeće:</vt:lpstr>
      <vt:lpstr>U Dokumentu stoji da mineralna politika i strategija polazi od realnog stanja mineralno-sirovinske baze Republike Srpske, sve sirovine u skladu sa klasičnim klasifikacijama izdvaja u:</vt:lpstr>
      <vt:lpstr>U Dugoročnom programu razvoja osnovnih geoloških istraživanja Republike Srpske od 2014. - 2029. godine Odluka NS RS br.63/14, koji je takođe bitan strateški dokument stoji:</vt:lpstr>
      <vt:lpstr>Konstatacije:</vt:lpstr>
      <vt:lpstr>Usvojena je nova zakonska i podzakonska regulativa:</vt:lpstr>
      <vt:lpstr>PowerPoint Presentation</vt:lpstr>
      <vt:lpstr>U Dokumentu o politici dodjele koncesija, „Sl. gl. RS“  br.  31/06 stoji da predmet koncesije (licence) prema vrsti aktivnosti, koji može biti različit, pa tako predviđene: </vt:lpstr>
      <vt:lpstr>6. ostale koncesije:</vt:lpstr>
      <vt:lpstr>Zakoni koji pored zakona o koncesijama uređuju ovu oblast:</vt:lpstr>
      <vt:lpstr>PowerPoint Presentation</vt:lpstr>
      <vt:lpstr>PowerPoint Presentation</vt:lpstr>
      <vt:lpstr>Pregled do sada ustupljenih koncesija  prema vrsti mineralne sirovine i problematika</vt:lpstr>
      <vt:lpstr>Mineralne sirovine za koje su dodijeljene koncesije:</vt:lpstr>
      <vt:lpstr>PowerPoint Presentation</vt:lpstr>
      <vt:lpstr>PowerPoint Presentation</vt:lpstr>
      <vt:lpstr>PowerPoint Presentation</vt:lpstr>
      <vt:lpstr>Koncesiona naknada:</vt:lpstr>
      <vt:lpstr>Odnos uplate koncesione nakdade u odnosu na ukupnu uplatu od 2009. do 2014.g.</vt:lpstr>
      <vt:lpstr>PowerPoint Presentation</vt:lpstr>
      <vt:lpstr>PowerPoint Presentation</vt:lpstr>
      <vt:lpstr>PowerPoint Presentation</vt:lpstr>
      <vt:lpstr>U proteklom periodu problemi  odnose se na sljedeće: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STANJE U OBLASTI KONCESIJA I ZAKONSKA REGULATIVA U MINERALNO SIROVINSKOM SEKTORU</dc:title>
  <dc:creator>Racunar</dc:creator>
  <cp:lastModifiedBy>Korisnik</cp:lastModifiedBy>
  <cp:revision>30</cp:revision>
  <dcterms:created xsi:type="dcterms:W3CDTF">2015-05-12T12:05:09Z</dcterms:created>
  <dcterms:modified xsi:type="dcterms:W3CDTF">2015-05-13T21:19:14Z</dcterms:modified>
</cp:coreProperties>
</file>