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3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279" autoAdjust="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AD671CE-17E1-448C-9761-920537981D09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77F862-E500-4974-9F06-2D464FB1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3528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838200"/>
            <a:ext cx="9144000" cy="6019800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1605439"/>
            <a:ext cx="7417668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ДАЉИ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 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ПРАВЦИ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РАЗВОЈА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ОБРАЗОВАЊА </a:t>
            </a:r>
            <a:r>
              <a:rPr kumimoji="0" lang="sr-Cyrl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У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sr-Cyrl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РУДАРСТВУ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sr-Cyrl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 </a:t>
            </a:r>
            <a:r>
              <a:rPr kumimoji="0" lang="sr-Cyrl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ГЕОЛОГИЈИ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И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  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УСАГЛАШАВАЊ</a:t>
            </a:r>
            <a:r>
              <a:rPr kumimoji="0" lang="sr-Cyrl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Е 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СА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ПОТРЕБАМА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ТРЖИШТА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  </a:t>
            </a:r>
            <a:r>
              <a:rPr kumimoji="0" lang="sr-Latn-C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</a:rPr>
              <a:t>РАДА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Владимир Малбашић</a:t>
            </a:r>
            <a:r>
              <a:rPr kumimoji="0" lang="sr-Cyrl-C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sr-Cyrl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Јово Миљановић</a:t>
            </a:r>
            <a:r>
              <a:rPr kumimoji="0" lang="sr-Cyrl-C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sr-Cyrl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Слободан Мајсторовић</a:t>
            </a:r>
            <a:r>
              <a:rPr kumimoji="0" lang="sr-Cyrl-C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sr-Cyrl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Универзитет у Бањој Луци- Рударски факултет Приједор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sz="1600" dirty="0" smtClean="0">
                <a:latin typeface="Arial" pitchFamily="34" charset="0"/>
              </a:rPr>
              <a:t>Сребреница, мај 2015. године</a:t>
            </a:r>
            <a:endParaRPr kumimoji="0" lang="sr-Cyrl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152400"/>
            <a:ext cx="6468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b="1" dirty="0" smtClean="0">
                <a:solidFill>
                  <a:schemeClr val="bg1"/>
                </a:solidFill>
                <a:latin typeface="Arial Narrow" pitchFamily="34" charset="0"/>
              </a:rPr>
              <a:t>УНИВЕРЗИТЕТ У БАЊОЈ ЛУЦИ - РУДАРСКИ ФАКУЛТЕТ ПРИЈЕДОР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UNIVERSITY OF BANJA LUKA  - FACULTY OF MINING PRIJEDOR</a:t>
            </a:r>
            <a:endParaRPr lang="en-US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049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205740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Поред тога </a:t>
            </a:r>
            <a:r>
              <a:rPr lang="sr-Cyrl-CS" b="1" dirty="0" smtClean="0">
                <a:latin typeface="Arial" pitchFamily="34" charset="0"/>
                <a:ea typeface="Times New Roman" pitchFamily="18" charset="0"/>
              </a:rPr>
              <a:t>извјесност запошљавања и постојање потреба тржишта рада 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у овој провредној грани дају и следећи подаци: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dirty="0" smtClean="0">
              <a:latin typeface="Arial" pitchFamily="34" charset="0"/>
            </a:endParaRPr>
          </a:p>
          <a:p>
            <a:pPr marL="282575"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Према 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З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акону о рударству Републике Српске (Сл.гласник РС 59/12)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Закону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о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геолошким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истраживањима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(Сл.гласник РС 59/12) предузећа која се баве експлоатацијом или истраживањем минералних сировина требају имати дипломиране рударске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или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геолошке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инжењере барем на мјестима техничких руководиоца рудника и одређених технолошких процеса, </a:t>
            </a:r>
          </a:p>
          <a:p>
            <a:pPr marL="282575"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dirty="0" smtClean="0">
              <a:latin typeface="Arial" pitchFamily="34" charset="0"/>
            </a:endParaRPr>
          </a:p>
          <a:p>
            <a:pPr marL="282575"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Потреба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адекватно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г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радне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снаге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на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пословима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и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радним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задацима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везаним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за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рударску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производњу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припрему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минерaлних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сировина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и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пословима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геолошких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истраживања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4572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43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У дјелатности Производ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њ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а и снабдијевање електричном енергијом, гасом, паром и климатизација налази регистровано још </a:t>
            </a:r>
            <a:r>
              <a:rPr lang="sr-Cyrl-CS" b="1" dirty="0" smtClean="0">
                <a:latin typeface="Arial" pitchFamily="34" charset="0"/>
                <a:ea typeface="Times New Roman" pitchFamily="18" charset="0"/>
              </a:rPr>
              <a:t>158 правних лица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(од чега се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извјестан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број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предузећа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бави експлоатацијом угља, гаса и др. минер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ал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них ресурса и с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иров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ина</a:t>
            </a: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52400"/>
            <a:ext cx="3449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2000" b="1" dirty="0" smtClean="0">
                <a:latin typeface="Arial" pitchFamily="34" charset="0"/>
                <a:cs typeface="Arial" pitchFamily="34" charset="0"/>
              </a:rPr>
              <a:t>2.ВИСОКО ОБРАЗОВАЊЕ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52400" y="1295400"/>
            <a:ext cx="921245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-На просторима бувше Југославије постоји и ради 7 високошколских институција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које образују образовне профиле из области геологије и рударства и све су 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државном власништву: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30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Рударско-геолошки факултет Универзитета у Београду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30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Технички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факултет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Бору</a:t>
            </a:r>
            <a:r>
              <a:rPr kumimoji="0" lang="sr-Cyrl-C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Универзитета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Београду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1730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Природно-технички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факултет</a:t>
            </a: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Универзитета у Љубљани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30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Рударско-геолошко-нафтни факултет Универзитета у Загребу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30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Рударско-геолошко-грађевински факултет Тузла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30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акултет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техничких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наука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Универзитета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Приштини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(3 год основне студије)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303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Рударски факултет Приједор Универзитета у Бањој Луци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34482" y="5029200"/>
            <a:ext cx="90095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свим наведеним високошколским институцијама је у школској 2014/15 години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уписано свега око 650 студената (Љубљана 50, Загреб 120, Београд 250,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Тузла 100, Бор 100 и Приједор 40 студената).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46693" y="228600"/>
            <a:ext cx="9044912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-Имајући у виду број уписаних студената на друге образовне профиле одмах је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уочљив веома мали број студената који студирају рударство и геологију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што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 може објаснити ситуацијом у привреди и економији земаља западног Балкана: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Транзициони процеси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дешавања великих турбуленција и затварања многих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производних рударских погона јер су тржишта поремећена, изгубљена или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драстично смањена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*Сличан случај је и са другим техничким образовним профилима јер су 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нивои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индустријске производње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највећој мјери толико смањени да државе имају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великих проблема са основним функционисањем буџета,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Непостојање било каквих инвестиоционих могућности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држава у производњу а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самим тим ни у геолошка истраживања или финансијски захтјевну рударску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производњу,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*Логично рјешење је 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процес измјене имовинско-правних односа и приватизације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рударским предузећима и компанијама која нису затворена и раде и данас. У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Републици Српској се може констатовати да су активна рударска привреда и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компаније углавном претрпјеле приватизационе процесе, не рачунајући два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велика рударска-електроенергетска комплекса (РиТЕ Угљевик и РиТЕ Гацко)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Нови власници рударских компанија се понашају у складу са законским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одредбама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раде у тренутно дефинисаним законским оквирима, о којима се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може дискутовати приликом обраде неких других тема – концесионарства у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рударству, заштите животне средине, услова коришћења минералних сировина </a:t>
            </a:r>
          </a:p>
          <a:p>
            <a:pPr marL="1698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смислу искоришћености геолошких резерви и сл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52400" y="152400"/>
            <a:ext cx="9135899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Рударство, као стратешка привредна грана у Републици Срспкој, захтјева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државну стратегију коришћења минералних ресурса и сировина, при чему се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дефинишу: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стратешке минералне сировине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услови за њихово коришћење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концесионарство на њима,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минералне сировине које се дају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„слободно“, 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према тржишним принципима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концесионарство потенцијалним инвеститорима,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регионална и просторна заступљеност концесија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према појединим врстама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минералних сировина, сходно потребама тих тржишта, популацији која живи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тим просторима,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учешће државе у појединим специфичним „партнерским“ односима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приликом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коришћења одређених минерланих сировина и многа друга питања.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Питање развоја образовања у области рударства и геологије и прилагођавање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потребама тржишта рада умоногоме зависи управо од постојања адекватне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стратегије коришћења минералних ресурса и сировина у Републици Српској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-Са постојањем стартегије би се  могли дефинисати: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* потребе и обим система образовања (средњешколског и високошколског)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*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динамика развоја образовања,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*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начини прилагођавања потребама тржишту у смислу ужих специјализирања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усварашавања у одређеним областима,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*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начини финансирања и др.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7495" y="152400"/>
            <a:ext cx="9006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Преглед тржишта рада и стања у восоком образовању у</a:t>
            </a:r>
            <a:r>
              <a:rPr kumimoji="0" lang="sr-Cyrl-C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Републици Срспкој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2400" y="685800"/>
            <a:ext cx="903324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-Високо образовање у области рударства се у Републици Срспкој одвија од 1997.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године радом, тада Рударског одсјека Технолошког факултета Универзитета 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Бањој Луци, и од 2009. године Рударског факултета Приједор у склопу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интегрисаног Универзитета у Бањој Луци.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-На Рударском факултету Приједор се до данас организује настава на једном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студијском програму I циклуса Рударство а од 2011 и настава на студијском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програму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II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циклуса Рударско и геолошко инжењерство.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Број студената који су завршили студирање на Рударском факултету је са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15.03.2015. године следећи: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Дипломирани инжењери рударства.......................................................95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Мастери/магистри рударства....................................................................3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Доктори наука у области рударства.........................................................2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-Трошкови школовања једног дипломираног инжењера рударства на Рударском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факултету Приједор Универзитета у Бањој Луци износе око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60.800,00 КМ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(у Републици Србији који износе 50.- 60.000.00 €/инжењеру, у САД око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40.000,00 $ годишње/студенту и у Њемачкој 15-17.000 € годишње/студенту 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Трошкови рада Факултета су ниски што са собом носи и скромне услове рада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ове институције.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381000"/>
            <a:ext cx="9370386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-Неопходно је изнијети и податак да од 95 дипломираних инжењера рударства</a:t>
            </a:r>
          </a:p>
          <a:p>
            <a:pPr marR="0" lvl="0" indent="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ради и запослено је, у струци, али и неким другим областима (наставници и </a:t>
            </a:r>
          </a:p>
          <a:p>
            <a:pPr marR="0" lvl="0" indent="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професори у основним и средњим школама) 69 студената који су завршили </a:t>
            </a:r>
          </a:p>
          <a:p>
            <a:pPr marR="0" lvl="0" indent="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школовање на овом Факултету односно око 73 % од укупног броја дипломираних </a:t>
            </a:r>
          </a:p>
          <a:p>
            <a:pPr marR="0" lvl="0" indent="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студената, што представља веома добар проценат запослености свршених </a:t>
            </a:r>
          </a:p>
          <a:p>
            <a:pPr marR="0" lvl="0" indent="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студената.</a:t>
            </a:r>
          </a:p>
          <a:p>
            <a:pPr marR="0" lvl="0" indent="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-Одређени проблеми и препреке при запошљавању младих инжењера</a:t>
            </a:r>
            <a:r>
              <a:rPr kumimoji="0" lang="sr-Cyrl-C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постоје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</a:p>
          <a:p>
            <a:pPr marR="0" lvl="0" indent="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57250" marR="0" lvl="0" indent="-393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     Према законским одредбама техничко руковођење у рударству могу вршити</a:t>
            </a:r>
          </a:p>
          <a:p>
            <a:pPr marL="857250" marR="0" lvl="0" indent="-58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лица која су завршила рударски факултет, имају положен стручни испит и </a:t>
            </a:r>
          </a:p>
          <a:p>
            <a:pPr marL="857250" marR="0" lvl="0" indent="-58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3-5 година искуства на пословима на којима би требало да врше техничко </a:t>
            </a:r>
          </a:p>
          <a:p>
            <a:pPr marL="857250" marR="0" lvl="0" indent="-58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руковођење. </a:t>
            </a:r>
          </a:p>
          <a:p>
            <a:pPr marL="857250" marR="0" lvl="0" indent="-58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endParaRPr lang="sr-Cyrl-CS" sz="1100" dirty="0" smtClean="0">
              <a:latin typeface="Arial" pitchFamily="34" charset="0"/>
              <a:ea typeface="Times New Roman" pitchFamily="18" charset="0"/>
            </a:endParaRPr>
          </a:p>
          <a:p>
            <a:pPr marL="857250" marR="0" lvl="0" indent="-393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    Највећи број младих инжењера рударства али свих осталих техничких </a:t>
            </a:r>
          </a:p>
          <a:p>
            <a:pPr marL="857250" marR="0" lvl="0" indent="-393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профила образовања према степену образовања задовољавају </a:t>
            </a:r>
          </a:p>
          <a:p>
            <a:pPr marL="857250" marR="0" lvl="0" indent="-393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критеријуме али немају положене стручне испите и искуство које се тражи </a:t>
            </a:r>
          </a:p>
          <a:p>
            <a:pPr marL="857250" marR="0" lvl="0" indent="-393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тржишту рада</a:t>
            </a:r>
          </a:p>
          <a:p>
            <a:pPr marL="857250" marR="0" lvl="0" indent="-393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endParaRPr kumimoji="0" lang="sr-Cyrl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857250" marR="0" lvl="0" indent="-393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     Велики број приватних, поготово мањих и средњих предузећа у рударству </a:t>
            </a:r>
          </a:p>
          <a:p>
            <a:pPr marL="857250" marR="0" lvl="0" indent="-55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нема услове, не жели али и нема законску обавезу да улаже у стручни кадар </a:t>
            </a:r>
          </a:p>
          <a:p>
            <a:pPr marL="857250" marR="0" lvl="0" indent="-55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долазимо у ситуацију да такви инжењери без стручног испита и искуства </a:t>
            </a:r>
          </a:p>
          <a:p>
            <a:pPr marL="857250" marR="0" lvl="0" indent="-55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72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нису интересантни на тржишту рада.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04731" y="152400"/>
            <a:ext cx="9316781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   Овдје не можемо узимати у обзир већа рударска предузећа и компаније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које имају услове да ангажују младе инжењере приправнике и да их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усмјеравају и усаврашавају у неком периоду прије полагања стручног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испита и стицања неопходног искуства („</a:t>
            </a:r>
            <a:r>
              <a:rPr kumimoji="0" lang="sr-Latn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ArceloMittal“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рудници Приједор</a:t>
            </a:r>
            <a:r>
              <a:rPr kumimoji="0" lang="sr-Latn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sr-Cyrl-C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u="sng" dirty="0" smtClean="0"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sr-Latn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Рудник олова и цинка „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Сасе“ Сребреница, Компанија „</a:t>
            </a:r>
            <a:r>
              <a:rPr kumimoji="0" lang="sr-Latn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Боксит</a:t>
            </a:r>
            <a:r>
              <a:rPr kumimoji="0" lang="sr-Cyrl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 </a:t>
            </a:r>
            <a:r>
              <a:rPr kumimoji="0" lang="sr-Latn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Милићи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   Може се нажалост констатовати да покушаји Владе Републике Српске да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се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програмима подстицања запошљавања и финансирања ангажовања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b="1" dirty="0" smtClean="0"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приправника, нису постигли задовољавајући резултати </a:t>
            </a:r>
          </a:p>
          <a:p>
            <a:pPr marR="0" lvl="0" indent="57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Држава Босна и Херцеговина преузела обавезе и практично успоставила систем </a:t>
            </a:r>
          </a:p>
          <a:p>
            <a:pPr marR="0" lvl="0" indent="57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високошколског образовања према „болоњским принципима“ представници </a:t>
            </a:r>
          </a:p>
          <a:p>
            <a:pPr marR="0" lvl="0" indent="57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високошколских институција у области рударства и геологије имају обавезу </a:t>
            </a:r>
          </a:p>
          <a:p>
            <a:pPr marR="0" lvl="0" indent="57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максималног прилагођавања тржишту рада уз пријеко потребну</a:t>
            </a:r>
          </a:p>
          <a:p>
            <a:pPr marR="0" lvl="0" indent="57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„рационализацију“ образовног процеса у смислу његовог финансирања, </a:t>
            </a:r>
          </a:p>
          <a:p>
            <a:pPr marR="0" lvl="0" indent="57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организовања, димензионисања и сл. Услијед званичног постојања академских </a:t>
            </a:r>
          </a:p>
          <a:p>
            <a:pPr marR="0" lvl="0" indent="57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струковних студијских програма организовањем струковних студија у области </a:t>
            </a:r>
          </a:p>
          <a:p>
            <a:pPr marR="0" lvl="0" indent="571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рударства и геологије постигло би се неколико ефеката: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позитивна селекција студената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академске студијске програме,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-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ублажавање оштрих критеријума и за одређени временски период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рјешавање питања услова рада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високошколских институција на техничким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образовним профилима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реално задовољавање стандарда прописаних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Законом о високом образовању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приближавање стварним и реалним потребама рударске привреде и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тржишта рада. </a:t>
            </a:r>
            <a:endParaRPr kumimoji="0" lang="sr-Cyrl-C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75"/>
            <a:ext cx="9144000" cy="685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895600" y="1524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pc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GEOLOGY</a:t>
            </a:r>
            <a:endParaRPr lang="en-US" sz="7200" spc="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228600"/>
            <a:ext cx="31245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УМЈЕСТО ЗАКЉУЧАКА</a:t>
            </a:r>
            <a:endParaRPr kumimoji="0" lang="sr-Cyrl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1600"/>
            <a:ext cx="937801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годинама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државне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структуре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Српске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Босне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Херцеговине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сарадњи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представницима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међународне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заједнице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реализовале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низ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реформских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пројеката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чија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достигнућа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требала бити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довољан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квантум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знања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искуства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идентификовање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основних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праваца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развоја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образовног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сагласног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европским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образовним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простором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Полазна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основа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вођење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савремене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политике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реформе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образовног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концепција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цјеложивотног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,односно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концепција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„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друштва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са три основна вида образовања -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формално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/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васпитањ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школовање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неформално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самообразовањ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 Стратегији развоја образовања у Републици Српској за период 2010-2014.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година наведено да се 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високог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очекује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путу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обезбјеђивања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међународне конкурентности система образовања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путем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комуникације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интеграције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образовног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кадра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ученика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студената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заузме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лидерску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позицију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sr-Cyrl-C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те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креира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води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реформске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процесе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кроз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цјелокупну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институционалну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структуру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образовног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система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Републике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Српске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75"/>
            <a:ext cx="9144000" cy="685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895600" y="1524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pc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GEOLOGY</a:t>
            </a:r>
            <a:endParaRPr lang="en-US" sz="7200" spc="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28600" y="228600"/>
            <a:ext cx="919848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основу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података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изнесених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овом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могуће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уочити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система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средњег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високог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Републици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Срспкој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није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досљедно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краткорочно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дугорочно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прецизно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дефинисан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планиран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што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донекле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објаснити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укупним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привредним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економским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кретањима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тога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произилази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доста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активности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путу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стварања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области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рударства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геологије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који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адаптибилан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неоптерећен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смислу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кадровских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финансијских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услова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уско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повезан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привредом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потребама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тржишта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*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Неопходно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размислити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планском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континуалном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упису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занимања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неопходних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средњег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осавремењавање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технологија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начина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подизања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безбједности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рудницима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r-Cyrl-CS" dirty="0" smtClean="0">
                <a:latin typeface="Arial" pitchFamily="34" charset="0"/>
              </a:rPr>
              <a:t>     *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Број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запослених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области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геологије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рударства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односу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број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ученика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који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завршили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школовање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образовним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профилима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број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дипломираних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инжењера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Рударском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факултету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готово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двоструко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већи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периоду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2005-2014.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одина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непознатом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професионалном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структуром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новозапослених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овој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области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датом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периоду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што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ствара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простор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већи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уписаних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ученика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континуалан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упис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средње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школе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профиле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области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„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Геологија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рударство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металургија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“,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r-Cyrl-CS" dirty="0" smtClean="0">
                <a:latin typeface="Arial" pitchFamily="34" charset="0"/>
              </a:rPr>
              <a:t>      *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Предузећа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баве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овом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дјелатношћу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законска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регулатива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указују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постојање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стабилносги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тржишта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радне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снаге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овој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области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може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претпоставити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велики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предузећа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регистрованих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геолошке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активности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простора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запошљавање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нових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кадрова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ове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75"/>
            <a:ext cx="9144000" cy="685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895600" y="1524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pc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GEOLOGY</a:t>
            </a:r>
            <a:endParaRPr lang="en-US" sz="7200" spc="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52400" y="152400"/>
            <a:ext cx="91705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*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Упис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средњешколске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профиле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могуће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планирати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мјестима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/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градовима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чијој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близини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налазе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значајнији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рударски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објекти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предузећа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регистрована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подручјима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Приједор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Нови Град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Добој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Станари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Угљевик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Зворник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Братунац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Милићи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Сребреница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Гацко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упис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реализован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само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Приједору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Новом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Граду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Гацком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*</a:t>
            </a:r>
            <a:r>
              <a:rPr kumimoji="0" lang="sr-Cyrl-C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Динамика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уписа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средње школе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прилагођавала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потребама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тржишта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упис 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поједин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 образовне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профил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 може бити реализован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сваке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друге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године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образовни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профили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трогодишњим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трајањем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а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профили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четверогодишњим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трајањем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сваке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четири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године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двогодишњим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наизмјеничним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уписом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профила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*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Питањ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кадрова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реализацију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наставних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планова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програма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било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рјешено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настава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стручних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предмета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реализовала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ангажовањем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потреби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кадрова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рудника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инжењери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мајстори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.) а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пратични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наставе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обављао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погонима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рудника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*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Постојање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Рударског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факултета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Приједору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још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један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разлога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овакав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начин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размишљања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најбољи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ученици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четверогодишњих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профила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могли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наставити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школовање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Факултету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При томе је неопходно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размишљати о постојању једног ђачког и студентског дома у Приједору, којим би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 омогућили бољи и економски повољнији услови рада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учења и студирања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6200" y="304800"/>
            <a:ext cx="91726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Образовање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није потрошња него примарна производња чији су ефекти: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дугорочно улагање у процесе који ће резултовати другим потребним производима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обједињавање свих елемената образовања,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поступно усклађивање образовног система и потреба развоја државе и привреде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досљедно уважавање концепта цјеложивотног учења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развијање јединственог система школског и професионалног усмјеравања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појединаца (са услугама обавјештавања, усмјеравања и савјетовања у свим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фазама његовог рада и развоја).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2971800"/>
            <a:ext cx="89312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Вријеме у којем живимо карактеришу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бројне промјене и изазови на које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образовање треба одговорити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857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Повећање броја и разноврсност технолошких и техничких иновација које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575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захтијевају другачија и нова занимања;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Демографске промјене;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Потреба за цјеложивотним учењем;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857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Честе промјене мјеста становања у трагању за послом и бољим животним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575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условима;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Промјене потрошачких образаца;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Повећање еколошке свијести за бригу о животној средини и природне ресурсе;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Недостатак енергије;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Све присутније сиромаштво и др.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75"/>
            <a:ext cx="9144000" cy="685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895600" y="1524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pc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GEOLOGY</a:t>
            </a:r>
            <a:endParaRPr lang="en-US" sz="7200" spc="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8839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*Организовање посебног програма „</a:t>
            </a:r>
            <a:r>
              <a:rPr lang="sr-Cyrl-CS" b="1" dirty="0" smtClean="0">
                <a:latin typeface="Arial" pitchFamily="34" charset="0"/>
                <a:ea typeface="Times New Roman" pitchFamily="18" charset="0"/>
              </a:rPr>
              <a:t>Стручно усавршавање рударских инжењера  почетника“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који би у договору са надлежним Министарством индустрије,  енергетике и рударства те привредним субјектима организовао и координисао  Рударски факултет Приједор.  Програм би подразумијевао да студенти који  заврше </a:t>
            </a:r>
            <a:r>
              <a:rPr lang="sr-Latn-CS" dirty="0" smtClean="0">
                <a:latin typeface="Arial" pitchFamily="34" charset="0"/>
                <a:ea typeface="Times New Roman" pitchFamily="18" charset="0"/>
              </a:rPr>
              <a:t>I циклус 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студија проводе једногодишњи волонтерски приправнички рад са  могућношћу полагања приправничког током тог периода а након тога полагање и стручног испита. Њихов рад и ангажовање би водио и организовао Рударски факултет потписивањем уговора са рудницима о њиховом 2-3 мјесечном ангажовању на одређеним производним погонима. При томе рудници не би имали финансијске обавезе према инжењерима волонтерима (осим евентуалног топлог оброка и свакодневног превоза на руднике). Обавеза Рударског факултета, као координатора и планера тих активности, би била плаћање трошкова доприноса и одређених примања према Закону о волонтирању те трошкова смјештаја и пут кући једанпут мјесечно.  Средства би се, према детаљном прорачуну, обезбјеђивала од надлежног Министарства индустрије, енергетике и рударства а извор би представљала практично средства која су до сада издвајана у програмима подстицаја запошљавања. На овај начин би се на много организованији начин обављале приправничке праксе и спремали малди инжењери за полагање стручних испита. Поред тога се идеја „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цјеложивотног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lang="sr-Cyrl-CS" dirty="0" smtClean="0">
                <a:latin typeface="Arial" pitchFamily="34" charset="0"/>
                <a:ea typeface="Times New Roman" pitchFamily="18" charset="0"/>
              </a:rPr>
              <a:t>“ реализује кроз овакав начин „продуженог“ образовања и стручног усаврашавања младих инжењера.</a:t>
            </a:r>
            <a:r>
              <a:rPr lang="en-US" dirty="0" smtClean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75"/>
            <a:ext cx="9144000" cy="685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895600" y="1524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pc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GEOLOGY</a:t>
            </a:r>
            <a:endParaRPr lang="en-US" sz="7200" spc="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2400" y="152400"/>
            <a:ext cx="926644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* Процес формирања стандардизованог система високошколског образовања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према „болоњским принципима“ представници високошколских институција 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области рударства и геологије имају обавезу максималног прилагођавања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тржишту рада уз пријеко потребну „рационализацију“ образовног процеса 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смислу његовог финансирања, организовања, димензионисања и сл. Увођењем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струковних студијских програма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области рударства и геологије али и других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техничких образовних профила уз задржавање академских студија у области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рударства и геологије постизала би се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позитивна селекција студената на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академске студијске програме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Струковне студије не подразумијевају лошији или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нижи квалитет студија у смислу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практичних и примјењивих вјештина и знања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али би свакако  приближила исходе и циљеве учења и студирања стварним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реалним потребама рударске привреде и тржишта рада.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* При томе би реструктуирање подразумијевало основне структуре студија: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академски студијски програми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4+1+3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 основне студије, дипломске мастер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студије</a:t>
            </a:r>
            <a:r>
              <a:rPr kumimoji="0" lang="sr-Cyrl-C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докторске студије)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струковни</a:t>
            </a:r>
            <a:r>
              <a:rPr kumimoji="0" lang="sr-Latn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студијски програм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4+1 (основне студије, специјалистичке студије).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*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Струковни и специјалистички вид образовања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 се показао као један веома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атрактиван начин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додатног образовања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старијих инжењера са праксом али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инжењера који одређени дужи период нису имали прилике за радним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ангажовањем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(образовања одраслих).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75"/>
            <a:ext cx="9144000" cy="685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895600" y="1524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pc="1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GEOLOGY</a:t>
            </a:r>
            <a:endParaRPr lang="en-US" sz="7200" spc="1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1430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-Приједлози наставничког кадра Рударског факултета Приједор Универзитета у Бањој Луци могу дати одређене смјернице даљег развоја и прилагођавања система образовања потребама тржишту рада у области рударства и геологије. </a:t>
            </a:r>
            <a:endParaRPr lang="sr-Cyrl-CS" dirty="0" smtClean="0">
              <a:latin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438400"/>
            <a:ext cx="923951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-Било које промјене у систему образовања без успостављања стратешких планских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докумената од стране државних органа могу бити дјелимичне, краткорочне или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недовољно широко прихваћене и примјењене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3962400"/>
            <a:ext cx="4043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4000" dirty="0" smtClean="0"/>
              <a:t>С  Р  Е  Ћ  Н  О  !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12" y="99060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3528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2400" y="228600"/>
            <a:ext cx="8983165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Промјене на тржишту рада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пад привредних активности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транзициони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процеси у имовинско-правним односима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губљење тржишта појединих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привредних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субјеката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условљавају велике проблеме у Босни и Херцеговини и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Републици 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Срспкој у смислу незапослености.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Изузетно је важно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усагласити промјене у образовању са промјенама на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тржишту</a:t>
            </a:r>
            <a:r>
              <a:rPr lang="en-US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ради чињенице да висок проценат њих не може наћи посао због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ниског нивоа образовања или одсуства одговарајуће квалификације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блиској будућности, услијед сталних промјена у свијету, тражиће се занимања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која су у настајању тзв </a:t>
            </a: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дефицитарна </a:t>
            </a: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занимања,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која су атрактивна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у 21-ом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вијеку су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она која постоје на тржишту рада, али још увијек нису у званичној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номенклатури (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списку занимања)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Примјер: у Републици Србији таква занимања су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Биоинформатичар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(стручњак за синтетичку биологију),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Инжењер и техничар контроле квалитета,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Консултант за учење на даљину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Специјалиста за интегрисане дигиталне медије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Стручњак за унапријеђење апликација за мобилне телефоне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Дизајнер интерфејса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(инжењер),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Инжењер и техничар за енергију из обновљивих извора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Специјалиста за виртуелну безбједност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Стручњак за производњу органске хране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2400"/>
            <a:ext cx="917738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87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Постојећа рударска привреда, традиција рударске активности на подручју БиХ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587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односно Републике Српске и чињенице да је старосна структура инжењерског али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587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средњестручно образованих кадрова по рударским предузећима све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587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неповољнија, указују на потребе дугорочног и стратешког планирања образовања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587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рударстви и геологији и перспективност ових области образовања.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том смислу се указује потреба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континуалног анализирања, промјена, допуна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b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осавремењавања систем образовања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области образовања у рударству и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геологији: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надзор, планирање и одлучивање у систему образовању,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анализа стања економије и привреде на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образовањ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 и могући правци даљег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развоја и прилагођавања средњег и високог образовања  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анализа односа привреде и система образовања у рударству и геологији и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расположивих невладиних  средстава за финансирање образовања,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финансирање образовања и развојне помоћи и планови,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квалитет образовања и едукативне одреднице на нивоу средњег и високог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образовања у рударству и геологији,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наставни планови и програми и процјене образовног успјеха,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наставници и сарадници и њихов друштвено - социјални статус,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студенти и ученици и њихов друштвено - социјални статус,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3177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програми континуалног образовања.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12" y="99060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4290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2400" y="152400"/>
            <a:ext cx="9037667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1.СРЕДЊЕ ОБРАЗОВАЊЕ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Систем управљања у образовању у Босни и Херцеговини подразумијева два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подсистема, и то: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управљање организацијом образовног процеса са финансијског, законског и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административног аспекта, и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управљање квалитетом, што се односи на садржаје наставе, методе рада,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евалуацију ученичких постигнућа и др.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Република Српска троши на образовање око 4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-5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% БДП-а, у Федерацији Босне 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Херцеговине та потрошња износи око 6%, док је буџет Одјељења за образовање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Дистрикту Брчко (са пододјељењима за предшколско и основно, средње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образовање и заједничке послове) 11,2% буџета Дистрикта.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-У Републици Српској постоје 92 средњ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школе, од чега 88 јавних школа које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оснива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Република</a:t>
            </a:r>
            <a:r>
              <a:rPr kumimoji="0" lang="sr-Cyrl-C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Српска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складу са Законом о образовању, и четири приватне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средње школе.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38400"/>
            <a:ext cx="84967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Министарство просвјете и културе Републике Српске прописује и формира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тринаест основних планова и програма за средњошколско образовање 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Републици Српској, а према којима се изводи настава у средњим школама 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зависности коју врсту образовања одређена средња школа нуди: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Пољопривреда и прерада хране,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Шумарство и обрада дрвета,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Геологија, рударство и металургија</a:t>
            </a: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Машинство и обрада метала,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Електротехника,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Хемија, неметали и графичарство,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Текстилство и кожарство,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Геодезија и грађевинарство,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Саобраћај, Угоститељство и туризам,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Економија,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Право и трговина,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Здравство 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Остале дјелатност.</a:t>
            </a:r>
            <a:endParaRPr kumimoji="0" lang="sr-Cyrl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19200" y="152400"/>
            <a:ext cx="74910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Подјела средњих школа према врсти законски прописаног НПП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-гимназије,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-умјетничке школе,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-стручне техничке школе,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-стручне школе (трогодишње образовање),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-вјерске школе,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-школе за ученике са посебним потребама,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-школе за образовање одраслих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85982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marR="0" lvl="1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 уписа у средње школе према Плану</a:t>
            </a:r>
            <a:r>
              <a:rPr lang="sr-Cyrl-CS" sz="16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„Геологија, рударство и металургија“ </a:t>
            </a:r>
          </a:p>
          <a:p>
            <a:pPr marL="177800" marR="0" lvl="1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преглед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запослености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598" y="838200"/>
          <a:ext cx="8763002" cy="5720079"/>
        </p:xfrm>
        <a:graphic>
          <a:graphicData uri="http://schemas.openxmlformats.org/drawingml/2006/table">
            <a:tbl>
              <a:tblPr/>
              <a:tblGrid>
                <a:gridCol w="1446875"/>
                <a:gridCol w="649414"/>
                <a:gridCol w="650323"/>
                <a:gridCol w="649414"/>
                <a:gridCol w="650323"/>
                <a:gridCol w="649414"/>
                <a:gridCol w="650323"/>
                <a:gridCol w="649414"/>
                <a:gridCol w="650323"/>
                <a:gridCol w="649414"/>
                <a:gridCol w="650323"/>
                <a:gridCol w="817442"/>
              </a:tblGrid>
              <a:tr h="40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latin typeface="Times New Roman"/>
                          <a:ea typeface="Times New Roman"/>
                        </a:rPr>
                        <a:t>Година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latin typeface="Times New Roman"/>
                          <a:ea typeface="Times New Roman"/>
                        </a:rPr>
                        <a:t>2005/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latin typeface="Times New Roman"/>
                          <a:ea typeface="Times New Roman"/>
                        </a:rPr>
                        <a:t>2006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2006/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2007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2007/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2008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2008/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2009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2009/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2010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2010/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20011/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2012/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2013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2013/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2014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2014/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2015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Укупно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Бр. ученика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23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56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74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96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113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74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75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72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Руд.техничар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31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49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Геол. техничар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Руковалац грађев. и теш.машина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23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Механичар руд.машина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Завршили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30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214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Руд.техничар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59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Геол. техничар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Руковалац грађев. и теш.машина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Times New Roman"/>
                          <a:ea typeface="Times New Roman"/>
                        </a:rPr>
                        <a:t>107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Механичар руд.машина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Уписали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72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219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Руд.техничар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31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Геол. техничар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Руковалац грађев. и теш.машина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48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Механичар руд.машина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400" dirty="0">
                        <a:latin typeface="Times New Roman"/>
                        <a:ea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33400"/>
            <a:ext cx="91699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Преглед броја ученика, броја уписаних и ученика који су завршили средње школовање у периоду 2005. - 2014. год</a:t>
            </a:r>
            <a:endParaRPr kumimoji="0" lang="sr-Cyrl-C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Извори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Статистички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годишњаци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Републике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Српске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Статистички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билтени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РС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образовање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Стратегија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развоја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Републике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Срспке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период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2010–2014.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905000"/>
          <a:ext cx="8839201" cy="600627"/>
        </p:xfrm>
        <a:graphic>
          <a:graphicData uri="http://schemas.openxmlformats.org/drawingml/2006/table">
            <a:tbl>
              <a:tblPr/>
              <a:tblGrid>
                <a:gridCol w="1600200"/>
                <a:gridCol w="925030"/>
                <a:gridCol w="1262615"/>
                <a:gridCol w="1262615"/>
                <a:gridCol w="1262615"/>
                <a:gridCol w="1262615"/>
                <a:gridCol w="1263511"/>
              </a:tblGrid>
              <a:tr h="1631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Cyrl-BA" sz="1800" dirty="0">
                          <a:latin typeface="Times New Roman"/>
                          <a:ea typeface="Times New Roman"/>
                        </a:rPr>
                        <a:t>Година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Cyrl-BA" sz="1800">
                          <a:latin typeface="Times New Roman"/>
                          <a:ea typeface="Times New Roman"/>
                        </a:rPr>
                        <a:t>2007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Cyrl-BA" sz="1800">
                          <a:latin typeface="Times New Roman"/>
                          <a:ea typeface="Times New Roman"/>
                        </a:rPr>
                        <a:t>2009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Cyrl-BA" sz="1800" dirty="0">
                          <a:latin typeface="Times New Roman"/>
                          <a:ea typeface="Times New Roman"/>
                        </a:rPr>
                        <a:t>2010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Cyrl-BA" sz="1800">
                          <a:latin typeface="Times New Roman"/>
                          <a:ea typeface="Times New Roman"/>
                        </a:rPr>
                        <a:t>2011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Cyrl-BA" sz="1800">
                          <a:latin typeface="Times New Roman"/>
                          <a:ea typeface="Times New Roman"/>
                        </a:rPr>
                        <a:t>2012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Cyrl-BA" sz="1800">
                          <a:latin typeface="Times New Roman"/>
                          <a:ea typeface="Times New Roman"/>
                        </a:rPr>
                        <a:t>2013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3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Cyrl-BA" sz="1800">
                          <a:latin typeface="Times New Roman"/>
                          <a:ea typeface="Times New Roman"/>
                        </a:rPr>
                        <a:t>Бр.запослених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Times New Roman"/>
                          <a:ea typeface="Times New Roman"/>
                        </a:rPr>
                        <a:t>111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80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Times New Roman"/>
                          <a:ea typeface="Times New Roman"/>
                        </a:rPr>
                        <a:t>78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Times New Roman"/>
                          <a:ea typeface="Times New Roman"/>
                        </a:rPr>
                        <a:t>92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800">
                          <a:latin typeface="Times New Roman"/>
                          <a:ea typeface="Times New Roman"/>
                        </a:rPr>
                        <a:t>60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68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2968" y="152400"/>
            <a:ext cx="892103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исто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вријеме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подацима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Републичког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завода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статистику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области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Геологија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рударство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металургија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запослено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489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радника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незапослених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овој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области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креће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између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482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565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особе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што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поред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области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културе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умјетности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јавног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информисања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најмањи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CS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незапослених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радника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Преглед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броја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запослених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годинама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следећи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5908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04800" y="3962400"/>
            <a:ext cx="5334000" cy="304800"/>
          </a:xfrm>
          <a:prstGeom prst="rect">
            <a:avLst/>
          </a:prstGeom>
          <a:solidFill>
            <a:srgbClr val="FF0000">
              <a:alpha val="210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3352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s-Latn-BA" dirty="0" smtClean="0"/>
              <a:t>Табеларни преглед по струкама</a:t>
            </a:r>
            <a:endParaRPr lang="sr-Cyrl-CS" dirty="0" smtClean="0"/>
          </a:p>
          <a:p>
            <a:r>
              <a:rPr lang="bs-Latn-BA" dirty="0" smtClean="0"/>
              <a:t> плана уписа ученика у први </a:t>
            </a:r>
            <a:endParaRPr lang="sr-Cyrl-CS" dirty="0" smtClean="0"/>
          </a:p>
          <a:p>
            <a:r>
              <a:rPr lang="bs-Latn-BA" dirty="0" smtClean="0"/>
              <a:t>разред средњих школа и </a:t>
            </a:r>
            <a:endParaRPr lang="sr-Cyrl-CS" dirty="0" smtClean="0"/>
          </a:p>
          <a:p>
            <a:r>
              <a:rPr lang="bs-Latn-BA" dirty="0" smtClean="0"/>
              <a:t>преглед броја незапослених и запослених радника по </a:t>
            </a:r>
            <a:endParaRPr lang="sr-Cyrl-CS" dirty="0" smtClean="0"/>
          </a:p>
          <a:p>
            <a:r>
              <a:rPr lang="bs-Latn-BA" dirty="0" smtClean="0"/>
              <a:t>струкама</a:t>
            </a:r>
            <a:endParaRPr lang="en-US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682796" y="6096000"/>
            <a:ext cx="346120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Извори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Статистички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годишњаци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Републике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Српске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sr-Cyrl-C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Статистички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билтени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РС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образовање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Стратегија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развоја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sr-Cyrl-C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Републике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Срспке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период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2010–2014.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7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38400"/>
            <a:ext cx="134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 smtClean="0"/>
              <a:t>План уписа 2014/15 године у групи наставних планова и програма рударство и геологија према средњим школама у Републици Срспској	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399" y="838200"/>
          <a:ext cx="8991601" cy="2484622"/>
        </p:xfrm>
        <a:graphic>
          <a:graphicData uri="http://schemas.openxmlformats.org/drawingml/2006/table">
            <a:tbl>
              <a:tblPr/>
              <a:tblGrid>
                <a:gridCol w="590630"/>
                <a:gridCol w="2378922"/>
                <a:gridCol w="2167463"/>
                <a:gridCol w="1285166"/>
                <a:gridCol w="1284254"/>
                <a:gridCol w="1285166"/>
              </a:tblGrid>
              <a:tr h="355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Ред.бр.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Назив струке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Занимање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Степен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Број ученика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Број одјељења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37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Средња школа „Ђуро Радмановић“, Нови Град, Доситеја Обрадовића 6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2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Геологија,рударство и металургија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Рударски техничар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alibri"/>
                          <a:ea typeface="Times New Roman"/>
                          <a:cs typeface="TimesNewRoman,Bold"/>
                        </a:rPr>
                        <a:t>IV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alibri"/>
                          <a:ea typeface="Times New Roman"/>
                          <a:cs typeface="TimesNewRoman,Bold"/>
                        </a:rPr>
                        <a:t>24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alibri"/>
                          <a:ea typeface="Times New Roman"/>
                          <a:cs typeface="TimesNewRoman,Bold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Геологија,рударство и металургија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Механичар рударских техничар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alibri"/>
                          <a:ea typeface="Times New Roman"/>
                          <a:cs typeface="TimesNewRoman,Bold"/>
                        </a:rPr>
                        <a:t>III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alibri"/>
                          <a:ea typeface="Times New Roman"/>
                          <a:cs typeface="TimesNewRoman,Bold"/>
                        </a:rPr>
                        <a:t>24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alibri"/>
                          <a:ea typeface="Times New Roman"/>
                          <a:cs typeface="TimesNewRoman,Bold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37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Машинска средња школа, Приједор, Николе Пашића 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2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Геологија,рударство и металургија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NewRoman,Bold"/>
                          <a:ea typeface="Times New Roman"/>
                          <a:cs typeface="TimesNewRoman,Bold"/>
                        </a:rPr>
                        <a:t>Рударски техничар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alibri"/>
                          <a:ea typeface="Times New Roman"/>
                          <a:cs typeface="TimesNewRoman,Bold"/>
                        </a:rPr>
                        <a:t>IV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>
                          <a:latin typeface="Calibri"/>
                          <a:ea typeface="Times New Roman"/>
                          <a:cs typeface="TimesNewRoman,Bold"/>
                        </a:rPr>
                        <a:t>24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>
                          <a:latin typeface="Calibri"/>
                          <a:ea typeface="Times New Roman"/>
                          <a:cs typeface="TimesNewRoman,Bold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6738" marR="66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905000" y="4038600"/>
            <a:ext cx="53536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аљи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развој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средњег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образовања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области</a:t>
            </a:r>
            <a:endParaRPr kumimoji="0" lang="sr-Cyrl-C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„Геологија, рударство и металургија“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5105400"/>
            <a:ext cx="91901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Републици Срспкој регистровано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je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r-Cyrl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169 правних лица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која се баве дјелатношћу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која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још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увијек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носи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„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архаичан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назива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“,  </a:t>
            </a: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Вађење руда и камена/Mиnиng and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sr-Cyrl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quarrиng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kumimoji="0" lang="sr-Cyrl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150</TotalTime>
  <Words>3648</Words>
  <Application>Microsoft Office PowerPoint</Application>
  <PresentationFormat>On-screen Show (4:3)</PresentationFormat>
  <Paragraphs>616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</dc:creator>
  <cp:lastModifiedBy>EC</cp:lastModifiedBy>
  <cp:revision>19</cp:revision>
  <dcterms:created xsi:type="dcterms:W3CDTF">2015-04-30T06:58:55Z</dcterms:created>
  <dcterms:modified xsi:type="dcterms:W3CDTF">2015-05-11T05:34:37Z</dcterms:modified>
</cp:coreProperties>
</file>