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804" r:id="rId2"/>
    <p:sldMasterId id="2147483780" r:id="rId3"/>
    <p:sldMasterId id="2147483792" r:id="rId4"/>
  </p:sldMasterIdLst>
  <p:notesMasterIdLst>
    <p:notesMasterId r:id="rId30"/>
  </p:notesMasterIdLst>
  <p:handoutMasterIdLst>
    <p:handoutMasterId r:id="rId31"/>
  </p:handoutMasterIdLst>
  <p:sldIdLst>
    <p:sldId id="256" r:id="rId5"/>
    <p:sldId id="274" r:id="rId6"/>
    <p:sldId id="278" r:id="rId7"/>
    <p:sldId id="279" r:id="rId8"/>
    <p:sldId id="275" r:id="rId9"/>
    <p:sldId id="277" r:id="rId10"/>
    <p:sldId id="276" r:id="rId11"/>
    <p:sldId id="280" r:id="rId12"/>
    <p:sldId id="298" r:id="rId13"/>
    <p:sldId id="264" r:id="rId14"/>
    <p:sldId id="266" r:id="rId15"/>
    <p:sldId id="269" r:id="rId16"/>
    <p:sldId id="270" r:id="rId17"/>
    <p:sldId id="299" r:id="rId18"/>
    <p:sldId id="271" r:id="rId19"/>
    <p:sldId id="281" r:id="rId20"/>
    <p:sldId id="297" r:id="rId21"/>
    <p:sldId id="282" r:id="rId22"/>
    <p:sldId id="296" r:id="rId23"/>
    <p:sldId id="283" r:id="rId24"/>
    <p:sldId id="300" r:id="rId25"/>
    <p:sldId id="295" r:id="rId26"/>
    <p:sldId id="301" r:id="rId27"/>
    <p:sldId id="302" r:id="rId28"/>
    <p:sldId id="273" r:id="rId29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7" autoAdjust="0"/>
    <p:restoredTop sz="96092" autoAdjust="0"/>
  </p:normalViewPr>
  <p:slideViewPr>
    <p:cSldViewPr>
      <p:cViewPr varScale="1">
        <p:scale>
          <a:sx n="67" d="100"/>
          <a:sy n="67" d="100"/>
        </p:scale>
        <p:origin x="138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-193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758C9-1C4E-4CB5-9E2A-E06AC1461E84}" type="datetimeFigureOut">
              <a:rPr lang="sr-Latn-CS" smtClean="0"/>
              <a:pPr/>
              <a:t>12.5.2015.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164DC-EB76-413D-8354-0BB27FC2494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39811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182AF-8971-44FD-AA47-4DF51C97D6A6}" type="datetimeFigureOut">
              <a:rPr lang="sr-Latn-CS" smtClean="0"/>
              <a:pPr/>
              <a:t>12.5.2015.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35799-3ACF-4498-BE45-87505AE4254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8559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35799-3ACF-4498-BE45-87505AE42549}" type="slidenum">
              <a:rPr lang="hr-HR" smtClean="0"/>
              <a:pPr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87490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35799-3ACF-4498-BE45-87505AE42549}" type="slidenum">
              <a:rPr lang="hr-HR" smtClean="0"/>
              <a:pPr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477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35799-3ACF-4498-BE45-87505AE42549}" type="slidenum">
              <a:rPr lang="hr-HR" smtClean="0"/>
              <a:pPr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3071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r>
              <a:rPr lang="hr-HR" dirty="0" smtClean="0"/>
              <a:t>9.12.2010</a:t>
            </a:r>
            <a:endParaRPr lang="hr-HR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F9A4F31-BE7F-4866-8B1E-4C112D22DCC5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3" name="Date Placeholder 4"/>
          <p:cNvSpPr txBox="1">
            <a:spLocks/>
          </p:cNvSpPr>
          <p:nvPr userDrawn="1"/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>
              <a:defRPr/>
            </a:lvl1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ooter Placeholder 5"/>
          <p:cNvSpPr txBox="1">
            <a:spLocks/>
          </p:cNvSpPr>
          <p:nvPr userDrawn="1"/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extLst/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 Marko Vujanović</a:t>
            </a:r>
            <a:endParaRPr kumimoji="0" lang="hr-H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lide Number Placeholder 6"/>
          <p:cNvSpPr txBox="1">
            <a:spLocks/>
          </p:cNvSpPr>
          <p:nvPr userDrawn="1"/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extLst/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A4F31-BE7F-4866-8B1E-4C112D22DCC5}" type="slidenum">
              <a:rPr kumimoji="0" lang="hr-HR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5" descr="Bitmap in SIming LOGO2008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14282" y="6215082"/>
            <a:ext cx="1633528" cy="496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9A4F31-BE7F-4866-8B1E-4C112D22DCC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9A4F31-BE7F-4866-8B1E-4C112D22DCC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F68B-F633-40D2-8ABD-D063296BA13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F68B-F633-40D2-8ABD-D063296BA13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F68B-F633-40D2-8ABD-D063296BA13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F68B-F633-40D2-8ABD-D063296BA13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F68B-F633-40D2-8ABD-D063296BA13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F68B-F633-40D2-8ABD-D063296BA13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F68B-F633-40D2-8ABD-D063296BA13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F68B-F633-40D2-8ABD-D063296BA13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sr-Latn-CS" smtClean="0"/>
              <a:t>23.01.2009.</a:t>
            </a:r>
            <a:endParaRPr lang="hr-HR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extLst/>
          </a:lstStyle>
          <a:p>
            <a:r>
              <a:rPr lang="sl-SI" dirty="0" smtClean="0"/>
              <a:t>Presentation Marko Vujanović</a:t>
            </a:r>
            <a:endParaRPr lang="hr-HR" dirty="0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</p:spPr>
        <p:txBody>
          <a:bodyPr/>
          <a:lstStyle>
            <a:extLst/>
          </a:lstStyle>
          <a:p>
            <a:fld id="{9F9A4F31-BE7F-4866-8B1E-4C112D22DCC5}" type="slidenum">
              <a:rPr lang="hr-HR" smtClean="0"/>
              <a:pPr/>
              <a:t>‹#›</a:t>
            </a:fld>
            <a:endParaRPr lang="hr-HR" dirty="0"/>
          </a:p>
        </p:txBody>
      </p:sp>
      <p:pic>
        <p:nvPicPr>
          <p:cNvPr id="15" name="Picture 14" descr="Bitmap in SIming LOGO2008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4282" y="6215082"/>
            <a:ext cx="1633528" cy="496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F68B-F633-40D2-8ABD-D063296BA13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F68B-F633-40D2-8ABD-D063296BA13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3F68B-F633-40D2-8ABD-D063296BA13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9551D-89ED-4F30-8748-B4E1D6C2307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9551D-89ED-4F30-8748-B4E1D6C2307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9551D-89ED-4F30-8748-B4E1D6C2307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9551D-89ED-4F30-8748-B4E1D6C2307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9551D-89ED-4F30-8748-B4E1D6C2307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9551D-89ED-4F30-8748-B4E1D6C2307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9551D-89ED-4F30-8748-B4E1D6C2307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sr-Latn-CS" smtClean="0"/>
              <a:t>23.01.2009.</a:t>
            </a:r>
            <a:endParaRPr lang="hr-HR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extLst/>
          </a:lstStyle>
          <a:p>
            <a:r>
              <a:rPr lang="sl-SI" dirty="0" smtClean="0"/>
              <a:t>Presentation Marko Vujanović</a:t>
            </a:r>
            <a:endParaRPr lang="hr-HR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</p:spPr>
        <p:txBody>
          <a:bodyPr/>
          <a:lstStyle>
            <a:extLst/>
          </a:lstStyle>
          <a:p>
            <a:fld id="{9F9A4F31-BE7F-4866-8B1E-4C112D22DCC5}" type="slidenum">
              <a:rPr lang="hr-HR" smtClean="0"/>
              <a:pPr/>
              <a:t>‹#›</a:t>
            </a:fld>
            <a:endParaRPr lang="hr-HR" dirty="0"/>
          </a:p>
        </p:txBody>
      </p:sp>
      <p:pic>
        <p:nvPicPr>
          <p:cNvPr id="12" name="Picture 11" descr="Bitmap in SIming LOGO2008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4282" y="6215082"/>
            <a:ext cx="1633528" cy="496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9551D-89ED-4F30-8748-B4E1D6C2307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9551D-89ED-4F30-8748-B4E1D6C2307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9551D-89ED-4F30-8748-B4E1D6C2307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9551D-89ED-4F30-8748-B4E1D6C2307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A523-38FA-4444-85B4-73558F9CAB5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A523-38FA-4444-85B4-73558F9CAB5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A523-38FA-4444-85B4-73558F9CAB5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A523-38FA-4444-85B4-73558F9CAB5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A523-38FA-4444-85B4-73558F9CAB5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A523-38FA-4444-85B4-73558F9CAB5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sr-Latn-CS" dirty="0" smtClean="0"/>
              <a:t>5-2012</a:t>
            </a:r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sl-SI" dirty="0" smtClean="0"/>
              <a:t>Presentation Marko Vujanović</a:t>
            </a:r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9A4F31-BE7F-4866-8B1E-4C112D22DCC5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pic>
        <p:nvPicPr>
          <p:cNvPr id="9" name="Picture 8" descr="Bitmap in SIming LOGO2008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4282" y="6215082"/>
            <a:ext cx="1633528" cy="496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A523-38FA-4444-85B4-73558F9CAB5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A523-38FA-4444-85B4-73558F9CAB5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A523-38FA-4444-85B4-73558F9CAB5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A523-38FA-4444-85B4-73558F9CAB5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1A523-38FA-4444-85B4-73558F9CAB52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sr-Latn-CS" smtClean="0"/>
              <a:t>23.01.2009.</a:t>
            </a:r>
            <a:endParaRPr lang="hr-HR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extLst/>
          </a:lstStyle>
          <a:p>
            <a:r>
              <a:rPr lang="sl-SI" dirty="0" smtClean="0"/>
              <a:t>Presentation Marko Vujanović</a:t>
            </a:r>
            <a:endParaRPr lang="hr-HR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</p:spPr>
        <p:txBody>
          <a:bodyPr/>
          <a:lstStyle>
            <a:extLst/>
          </a:lstStyle>
          <a:p>
            <a:fld id="{9F9A4F31-BE7F-4866-8B1E-4C112D22DCC5}" type="slidenum">
              <a:rPr lang="hr-HR" smtClean="0"/>
              <a:pPr/>
              <a:t>‹#›</a:t>
            </a:fld>
            <a:endParaRPr lang="hr-HR" dirty="0"/>
          </a:p>
        </p:txBody>
      </p:sp>
      <p:pic>
        <p:nvPicPr>
          <p:cNvPr id="13" name="Picture 12" descr="Bitmap in SIming LOGO2008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4282" y="6215082"/>
            <a:ext cx="1633528" cy="496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sr-Latn-CS" smtClean="0"/>
              <a:t>23.01.2009.</a:t>
            </a:r>
            <a:endParaRPr lang="hr-HR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extLst/>
          </a:lstStyle>
          <a:p>
            <a:r>
              <a:rPr lang="sl-SI" dirty="0" smtClean="0"/>
              <a:t>Presentation Marko Vujanović</a:t>
            </a:r>
            <a:endParaRPr lang="hr-HR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</p:spPr>
        <p:txBody>
          <a:bodyPr/>
          <a:lstStyle>
            <a:extLst/>
          </a:lstStyle>
          <a:p>
            <a:fld id="{9F9A4F31-BE7F-4866-8B1E-4C112D22DCC5}" type="slidenum">
              <a:rPr lang="hr-HR" smtClean="0"/>
              <a:pPr/>
              <a:t>‹#›</a:t>
            </a:fld>
            <a:endParaRPr lang="hr-HR" dirty="0"/>
          </a:p>
        </p:txBody>
      </p:sp>
      <p:pic>
        <p:nvPicPr>
          <p:cNvPr id="10" name="Picture 9" descr="Bitmap in SIming LOGO2008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4282" y="6215082"/>
            <a:ext cx="1633528" cy="496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sr-Latn-CS" smtClean="0"/>
              <a:t>23.01.2009.</a:t>
            </a:r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extLst/>
          </a:lstStyle>
          <a:p>
            <a:r>
              <a:rPr lang="sl-SI" dirty="0" smtClean="0"/>
              <a:t>Presentation Marko Vujanović</a:t>
            </a:r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</p:spPr>
        <p:txBody>
          <a:bodyPr/>
          <a:lstStyle>
            <a:extLst/>
          </a:lstStyle>
          <a:p>
            <a:fld id="{9F9A4F31-BE7F-4866-8B1E-4C112D22DCC5}" type="slidenum">
              <a:rPr lang="hr-HR" smtClean="0"/>
              <a:pPr/>
              <a:t>‹#›</a:t>
            </a:fld>
            <a:endParaRPr lang="hr-HR" dirty="0"/>
          </a:p>
        </p:txBody>
      </p:sp>
      <p:pic>
        <p:nvPicPr>
          <p:cNvPr id="8" name="Picture 7" descr="Bitmap in SIming LOGO2008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4282" y="6215082"/>
            <a:ext cx="1633528" cy="496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9A4F31-BE7F-4866-8B1E-4C112D22DCC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F9A4F31-BE7F-4866-8B1E-4C112D22DCC5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F9A4F31-BE7F-4866-8B1E-4C112D22DCC5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3F68B-F633-40D2-8ABD-D063296BA131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9551D-89ED-4F30-8748-B4E1D6C23078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r-Latn-CS" smtClean="0"/>
              <a:t>23.01.2009.</a:t>
            </a: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r-HR" smtClean="0"/>
              <a:t>Presentation Marko Vujanović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1A523-38FA-4444-85B4-73558F9CAB52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ming.eu/" TargetMode="External"/><Relationship Id="rId2" Type="http://schemas.openxmlformats.org/officeDocument/2006/relationships/hyperlink" Target="mailto:info@siming.e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55000"/>
                <a:satMod val="300000"/>
              </a:schemeClr>
            </a:gs>
            <a:gs pos="40000">
              <a:schemeClr val="bg1">
                <a:tint val="65000"/>
                <a:satMod val="300000"/>
              </a:schemeClr>
            </a:gs>
            <a:gs pos="100000">
              <a:schemeClr val="bg1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23528" y="188640"/>
            <a:ext cx="800219" cy="594928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sl-SI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...vaš partner u rudarstvu...</a:t>
            </a:r>
            <a:endParaRPr lang="hr-HR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74178" y="1700808"/>
            <a:ext cx="677108" cy="3240360"/>
          </a:xfrm>
          <a:prstGeom prst="rect">
            <a:avLst/>
          </a:prstGeom>
          <a:noFill/>
        </p:spPr>
        <p:txBody>
          <a:bodyPr vert="vert270"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l-SI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www.siming.eu</a:t>
            </a:r>
            <a:endParaRPr lang="hr-HR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t="17882"/>
          <a:stretch/>
        </p:blipFill>
        <p:spPr bwMode="auto">
          <a:xfrm>
            <a:off x="1893458" y="1700808"/>
            <a:ext cx="6480720" cy="5066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685323" y="2332283"/>
            <a:ext cx="32928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SRETNO!</a:t>
            </a:r>
          </a:p>
          <a:p>
            <a:endParaRPr lang="sl-SI" sz="2400" b="1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4F31-BE7F-4866-8B1E-4C112D22DCC5}" type="slidenum">
              <a:rPr lang="hr-HR" smtClean="0"/>
              <a:pPr/>
              <a:t>10</a:t>
            </a:fld>
            <a:endParaRPr lang="hr-HR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REFERENCA: Rudnik Velenje</a:t>
            </a:r>
            <a:endParaRPr lang="hr-HR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5857884" y="1714488"/>
            <a:ext cx="3000396" cy="4000528"/>
          </a:xfrm>
        </p:spPr>
        <p:txBody>
          <a:bodyPr>
            <a:normAutofit/>
          </a:bodyPr>
          <a:lstStyle/>
          <a:p>
            <a:r>
              <a:rPr lang="sl-SI" sz="1800" dirty="0" smtClean="0"/>
              <a:t>Prodano više od 250 DBT SHP s kontrolnim jedinicama PM4 i PMCR od 1996 – 2008.</a:t>
            </a:r>
          </a:p>
          <a:p>
            <a:pPr marL="109728" indent="0">
              <a:buNone/>
            </a:pPr>
            <a:r>
              <a:rPr lang="sl-SI" sz="1800" dirty="0" smtClean="0"/>
              <a:t>     3 x Eickhoff SL 300 </a:t>
            </a:r>
          </a:p>
          <a:p>
            <a:pPr marL="109728" indent="0">
              <a:buNone/>
            </a:pPr>
            <a:r>
              <a:rPr lang="sl-SI" sz="1800" dirty="0" smtClean="0"/>
              <a:t>     2005. – 2010 Hauhinco     </a:t>
            </a:r>
            <a:br>
              <a:rPr lang="sl-SI" sz="1800" dirty="0" smtClean="0"/>
            </a:br>
            <a:r>
              <a:rPr lang="sl-SI" sz="1800" dirty="0" smtClean="0"/>
              <a:t>     pumpna stanica</a:t>
            </a:r>
          </a:p>
          <a:p>
            <a:pPr marL="109728" indent="0">
              <a:buNone/>
            </a:pPr>
            <a:endParaRPr lang="sl-SI" sz="1800" dirty="0" smtClean="0"/>
          </a:p>
          <a:p>
            <a:r>
              <a:rPr lang="sl-SI" sz="1800" dirty="0"/>
              <a:t>G</a:t>
            </a:r>
            <a:r>
              <a:rPr lang="sl-SI" sz="1800" dirty="0" smtClean="0"/>
              <a:t>odišniji ugovori za hidrauliku, ventilaciju, lance... s firmama THIELE, KNAPHEIDE, TESECO, J.D.Neuhaus, HAUHINCO</a:t>
            </a:r>
          </a:p>
        </p:txBody>
      </p:sp>
      <p:pic>
        <p:nvPicPr>
          <p:cNvPr id="8" name="Picture 7" descr="new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571612"/>
            <a:ext cx="5377322" cy="42148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4F31-BE7F-4866-8B1E-4C112D22DCC5}" type="slidenum">
              <a:rPr lang="hr-HR" smtClean="0"/>
              <a:pPr/>
              <a:t>11</a:t>
            </a:fld>
            <a:endParaRPr lang="hr-HR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REFERENCA: Premogovnik Velenje pumpna stanica</a:t>
            </a:r>
            <a:endParaRPr lang="sl-SI" dirty="0"/>
          </a:p>
        </p:txBody>
      </p:sp>
      <p:pic>
        <p:nvPicPr>
          <p:cNvPr id="16" name="Picture 15" descr="2Hauhinco 071 (7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628800"/>
            <a:ext cx="5288136" cy="3966102"/>
          </a:xfrm>
          <a:prstGeom prst="rect">
            <a:avLst/>
          </a:prstGeom>
        </p:spPr>
      </p:pic>
      <p:pic>
        <p:nvPicPr>
          <p:cNvPr id="17" name="Picture 16" descr="2Hauhinco 071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1628800"/>
            <a:ext cx="2948956" cy="39339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9752" y="5725742"/>
            <a:ext cx="5183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11 x EHP 3K 125 HAUHINCO, potpuno automatizirano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19872" y="4797152"/>
            <a:ext cx="5256584" cy="1800200"/>
          </a:xfrm>
        </p:spPr>
        <p:txBody>
          <a:bodyPr>
            <a:normAutofit/>
          </a:bodyPr>
          <a:lstStyle/>
          <a:p>
            <a:r>
              <a:rPr lang="sl-SI" sz="1600" dirty="0" smtClean="0"/>
              <a:t>2010 dobavljeno 3 kompaktne stanice 1kV firme HAMACHER</a:t>
            </a:r>
          </a:p>
          <a:p>
            <a:r>
              <a:rPr lang="sl-SI" sz="1600" dirty="0" smtClean="0"/>
              <a:t>2010 novi ugovor za 5 x 6kV visokonaponskih stanica firme HAMACHER</a:t>
            </a:r>
          </a:p>
          <a:p>
            <a:pPr>
              <a:buNone/>
            </a:pPr>
            <a:endParaRPr lang="sl-SI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REFERENCa: Premogovnik Velenje Hamacher</a:t>
            </a: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4F31-BE7F-4866-8B1E-4C112D22DCC5}" type="slidenum">
              <a:rPr lang="hr-HR" smtClean="0"/>
              <a:pPr/>
              <a:t>12</a:t>
            </a:fld>
            <a:endParaRPr lang="hr-HR" dirty="0"/>
          </a:p>
        </p:txBody>
      </p:sp>
      <p:pic>
        <p:nvPicPr>
          <p:cNvPr id="10" name="Picture 9" descr="DSC00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628800"/>
            <a:ext cx="3995936" cy="2996952"/>
          </a:xfrm>
          <a:prstGeom prst="rect">
            <a:avLst/>
          </a:prstGeom>
        </p:spPr>
      </p:pic>
      <p:pic>
        <p:nvPicPr>
          <p:cNvPr id="11" name="Picture 10" descr="DSC00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24744"/>
            <a:ext cx="3749925" cy="3082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20072" y="4149080"/>
            <a:ext cx="3466728" cy="1858211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sl-SI" dirty="0" smtClean="0"/>
              <a:t>2010. Dostavljeno 6 ventilacijskih stanica za separatnu ventilaciju prozvođača KORFMANN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REFERENCE: Premogovnik Velenje Korfman ventilatori</a:t>
            </a: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4F31-BE7F-4866-8B1E-4C112D22DCC5}" type="slidenum">
              <a:rPr lang="hr-HR" smtClean="0"/>
              <a:pPr/>
              <a:t>13</a:t>
            </a:fld>
            <a:endParaRPr lang="hr-HR" dirty="0"/>
          </a:p>
        </p:txBody>
      </p:sp>
      <p:pic>
        <p:nvPicPr>
          <p:cNvPr id="7" name="Picture 6" descr="DSC00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484784"/>
            <a:ext cx="4668011" cy="3501008"/>
          </a:xfrm>
          <a:prstGeom prst="rect">
            <a:avLst/>
          </a:prstGeom>
        </p:spPr>
      </p:pic>
      <p:pic>
        <p:nvPicPr>
          <p:cNvPr id="8" name="Picture 7" descr="DSC00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3789040"/>
            <a:ext cx="3168352" cy="2376264"/>
          </a:xfrm>
          <a:prstGeom prst="rect">
            <a:avLst/>
          </a:prstGeom>
        </p:spPr>
      </p:pic>
      <p:pic>
        <p:nvPicPr>
          <p:cNvPr id="9" name="Picture 8" descr="DSC000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1484784"/>
            <a:ext cx="3384376" cy="2538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4F31-BE7F-4866-8B1E-4C112D22DCC5}" type="slidenum">
              <a:rPr lang="hr-HR" smtClean="0"/>
              <a:pPr/>
              <a:t>14</a:t>
            </a:fld>
            <a:endParaRPr lang="hr-HR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RMU Kreka – Mramor</a:t>
            </a:r>
            <a:endParaRPr lang="sl-SI" dirty="0"/>
          </a:p>
        </p:txBody>
      </p:sp>
      <p:pic>
        <p:nvPicPr>
          <p:cNvPr id="8" name="Picture 7" descr="mramor-tuzla-ro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3" y="1196752"/>
            <a:ext cx="5688632" cy="3168352"/>
          </a:xfrm>
          <a:prstGeom prst="rect">
            <a:avLst/>
          </a:prstGeom>
        </p:spPr>
      </p:pic>
      <p:pic>
        <p:nvPicPr>
          <p:cNvPr id="9" name="Picture 8" descr="mramor-tuzla-rudni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9899" y="4653136"/>
            <a:ext cx="2952328" cy="1968219"/>
          </a:xfrm>
          <a:prstGeom prst="rect">
            <a:avLst/>
          </a:prstGeom>
        </p:spPr>
      </p:pic>
      <p:sp>
        <p:nvSpPr>
          <p:cNvPr id="10" name="Content Placeholder 13"/>
          <p:cNvSpPr>
            <a:spLocks noGrp="1"/>
          </p:cNvSpPr>
          <p:nvPr>
            <p:ph sz="half" idx="2"/>
          </p:nvPr>
        </p:nvSpPr>
        <p:spPr>
          <a:xfrm>
            <a:off x="611560" y="4869160"/>
            <a:ext cx="4038600" cy="1357611"/>
          </a:xfrm>
        </p:spPr>
        <p:txBody>
          <a:bodyPr>
            <a:normAutofit fontScale="70000" lnSpcReduction="20000"/>
          </a:bodyPr>
          <a:lstStyle/>
          <a:p>
            <a:r>
              <a:rPr lang="sl-SI" sz="2000" dirty="0" smtClean="0"/>
              <a:t>Ugovor: HTZ / SIMING / EICKHOFF </a:t>
            </a:r>
          </a:p>
          <a:p>
            <a:r>
              <a:rPr lang="sl-SI" sz="2000" dirty="0" smtClean="0"/>
              <a:t>Renovirana instalacija širokog čela Thyssen podgrade i </a:t>
            </a:r>
            <a:r>
              <a:rPr lang="sl-SI" sz="2000" dirty="0"/>
              <a:t>kombajn EDW 150 </a:t>
            </a:r>
            <a:r>
              <a:rPr lang="sl-SI" sz="2000" dirty="0" smtClean="0"/>
              <a:t>2L iz Velenja</a:t>
            </a:r>
          </a:p>
          <a:p>
            <a:r>
              <a:rPr lang="sl-SI" sz="2000" dirty="0" smtClean="0"/>
              <a:t>Vrijednost ugovora: 3.4 mil. €</a:t>
            </a:r>
          </a:p>
          <a:p>
            <a:r>
              <a:rPr lang="sl-SI" sz="2000" dirty="0" smtClean="0"/>
              <a:t>Instalacija: 2008.</a:t>
            </a:r>
          </a:p>
          <a:p>
            <a:endParaRPr lang="sl-SI" sz="2000" dirty="0" smtClean="0"/>
          </a:p>
          <a:p>
            <a:endParaRPr lang="sl-SI" sz="2000" dirty="0" smtClean="0"/>
          </a:p>
          <a:p>
            <a:endParaRPr lang="sl-SI" sz="2000" dirty="0" smtClean="0"/>
          </a:p>
          <a:p>
            <a:pPr>
              <a:buNone/>
            </a:pP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348217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4F31-BE7F-4866-8B1E-4C112D22DCC5}" type="slidenum">
              <a:rPr lang="hr-HR" smtClean="0"/>
              <a:pPr/>
              <a:t>15</a:t>
            </a:fld>
            <a:endParaRPr lang="hr-HR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REFERENCE: Površinski kop Gacko 2010/2011</a:t>
            </a:r>
            <a:endParaRPr lang="hr-HR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5105400" y="1124744"/>
            <a:ext cx="4038600" cy="4525963"/>
          </a:xfrm>
        </p:spPr>
        <p:txBody>
          <a:bodyPr>
            <a:normAutofit/>
          </a:bodyPr>
          <a:lstStyle/>
          <a:p>
            <a:r>
              <a:rPr lang="sl-SI" sz="2000" dirty="0" smtClean="0"/>
              <a:t>Ugovor: SIMING</a:t>
            </a:r>
          </a:p>
          <a:p>
            <a:r>
              <a:rPr lang="sl-SI" sz="2000" dirty="0" smtClean="0"/>
              <a:t>Tip drobilice: HAZEMAG SB1515R</a:t>
            </a:r>
          </a:p>
          <a:p>
            <a:r>
              <a:rPr lang="sl-SI" sz="2000" dirty="0" smtClean="0"/>
              <a:t>Ulazni otvor: 1500 x 1500 x X</a:t>
            </a:r>
          </a:p>
          <a:p>
            <a:r>
              <a:rPr lang="sl-SI" sz="2000" dirty="0" smtClean="0"/>
              <a:t>Izlazna granulacija: 0 -300 mm</a:t>
            </a:r>
          </a:p>
          <a:p>
            <a:r>
              <a:rPr lang="sl-SI" sz="2000" dirty="0" smtClean="0"/>
              <a:t>Kapacitet: 800t/h</a:t>
            </a:r>
          </a:p>
          <a:p>
            <a:r>
              <a:rPr lang="sl-SI" sz="2000" dirty="0" smtClean="0"/>
              <a:t>Isporuka: Decembar 2010</a:t>
            </a:r>
          </a:p>
          <a:p>
            <a:r>
              <a:rPr lang="sl-SI" sz="2000" dirty="0" smtClean="0"/>
              <a:t>Masa: 112.000 kg</a:t>
            </a:r>
          </a:p>
          <a:p>
            <a:r>
              <a:rPr lang="sl-SI" sz="2000" dirty="0" smtClean="0"/>
              <a:t>Ukupna instal. </a:t>
            </a:r>
            <a:r>
              <a:rPr lang="sl-SI" sz="2000" dirty="0"/>
              <a:t>s</a:t>
            </a:r>
            <a:r>
              <a:rPr lang="sl-SI" sz="2000" dirty="0" smtClean="0"/>
              <a:t>naga: 450kW</a:t>
            </a:r>
          </a:p>
          <a:p>
            <a:r>
              <a:rPr lang="sl-SI" sz="2000" dirty="0" smtClean="0"/>
              <a:t>Vrijednost ugovora: 1.1 Mio €</a:t>
            </a:r>
          </a:p>
          <a:p>
            <a:r>
              <a:rPr lang="sl-SI" sz="2000" dirty="0" smtClean="0"/>
              <a:t>Montaža: 7 dana na kopu</a:t>
            </a:r>
          </a:p>
          <a:p>
            <a:endParaRPr lang="sl-SI" sz="2000" dirty="0" smtClean="0"/>
          </a:p>
          <a:p>
            <a:pPr>
              <a:buNone/>
            </a:pPr>
            <a:endParaRPr lang="sl-SI" sz="2000" dirty="0"/>
          </a:p>
        </p:txBody>
      </p:sp>
      <p:pic>
        <p:nvPicPr>
          <p:cNvPr id="17" name="Picture 16" descr="20101129 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412775"/>
            <a:ext cx="3995936" cy="2663957"/>
          </a:xfrm>
          <a:prstGeom prst="rect">
            <a:avLst/>
          </a:prstGeom>
        </p:spPr>
      </p:pic>
      <p:pic>
        <p:nvPicPr>
          <p:cNvPr id="18" name="Picture 17" descr="P12400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3160" y="4149080"/>
            <a:ext cx="2952328" cy="22142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4F31-BE7F-4866-8B1E-4C112D22DCC5}" type="slidenum">
              <a:rPr lang="hr-HR" smtClean="0"/>
              <a:pPr/>
              <a:t>16</a:t>
            </a:fld>
            <a:endParaRPr lang="hr-HR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dirty="0" smtClean="0"/>
              <a:t>REFERENCA: Površinski kop Gacko BIH 2011/2012</a:t>
            </a:r>
            <a:endParaRPr lang="hr-HR" sz="2800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755576" y="4149080"/>
            <a:ext cx="4104456" cy="2376264"/>
          </a:xfrm>
        </p:spPr>
        <p:txBody>
          <a:bodyPr>
            <a:normAutofit/>
          </a:bodyPr>
          <a:lstStyle/>
          <a:p>
            <a:r>
              <a:rPr lang="sl-SI" sz="2000" dirty="0" smtClean="0"/>
              <a:t>Ugovor: HAZEMAG potpisan 2011.</a:t>
            </a:r>
          </a:p>
          <a:p>
            <a:r>
              <a:rPr lang="sl-SI" sz="2000" dirty="0" smtClean="0"/>
              <a:t>Tip drobilice: HAZEMAG SB1825R</a:t>
            </a:r>
          </a:p>
          <a:p>
            <a:r>
              <a:rPr lang="sl-SI" sz="2000" dirty="0" smtClean="0"/>
              <a:t>Ulazni otvor: 2500 x 2300 x X</a:t>
            </a:r>
          </a:p>
          <a:p>
            <a:r>
              <a:rPr lang="sl-SI" sz="2000" dirty="0" smtClean="0"/>
              <a:t>Izlazna granulacija: 0 -300 mm</a:t>
            </a:r>
          </a:p>
          <a:p>
            <a:endParaRPr lang="sl-SI" sz="2000" dirty="0" smtClean="0"/>
          </a:p>
          <a:p>
            <a:pPr>
              <a:buNone/>
            </a:pPr>
            <a:endParaRPr lang="sl-SI" sz="2000" dirty="0"/>
          </a:p>
        </p:txBody>
      </p:sp>
      <p:pic>
        <p:nvPicPr>
          <p:cNvPr id="9" name="Picture 8" descr="Gacko_I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196752"/>
            <a:ext cx="8280920" cy="2824912"/>
          </a:xfrm>
          <a:prstGeom prst="rect">
            <a:avLst/>
          </a:prstGeom>
        </p:spPr>
      </p:pic>
      <p:sp>
        <p:nvSpPr>
          <p:cNvPr id="10" name="Content Placeholder 13"/>
          <p:cNvSpPr>
            <a:spLocks noGrp="1"/>
          </p:cNvSpPr>
          <p:nvPr>
            <p:ph sz="half" idx="2"/>
          </p:nvPr>
        </p:nvSpPr>
        <p:spPr>
          <a:xfrm>
            <a:off x="5107432" y="4149080"/>
            <a:ext cx="4038600" cy="2160240"/>
          </a:xfrm>
        </p:spPr>
        <p:txBody>
          <a:bodyPr>
            <a:normAutofit/>
          </a:bodyPr>
          <a:lstStyle/>
          <a:p>
            <a:r>
              <a:rPr lang="sl-SI" sz="2000" dirty="0" smtClean="0"/>
              <a:t>Kapacitet: 2000t/h</a:t>
            </a:r>
          </a:p>
          <a:p>
            <a:r>
              <a:rPr lang="sl-SI" sz="2000" dirty="0" smtClean="0"/>
              <a:t>Isporuka: Mart 2012</a:t>
            </a:r>
          </a:p>
          <a:p>
            <a:r>
              <a:rPr lang="sl-SI" sz="2000" dirty="0" smtClean="0"/>
              <a:t>Masa: 260.000 kg</a:t>
            </a:r>
          </a:p>
          <a:p>
            <a:r>
              <a:rPr lang="sl-SI" sz="2000" dirty="0" smtClean="0"/>
              <a:t>Ukupna instal. snaga: 1,0 MW</a:t>
            </a:r>
          </a:p>
          <a:p>
            <a:r>
              <a:rPr lang="sl-SI" sz="2000" dirty="0" smtClean="0"/>
              <a:t>Vrijednost ugovora: 2.5 Mio €</a:t>
            </a:r>
          </a:p>
          <a:p>
            <a:pPr marL="109728" indent="0">
              <a:buNone/>
            </a:pPr>
            <a:endParaRPr lang="sl-SI" sz="2000" dirty="0" smtClean="0"/>
          </a:p>
          <a:p>
            <a:pPr>
              <a:buNone/>
            </a:pPr>
            <a:endParaRPr lang="sl-SI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4F31-BE7F-4866-8B1E-4C112D22DCC5}" type="slidenum">
              <a:rPr lang="hr-HR" smtClean="0"/>
              <a:pPr/>
              <a:t>17</a:t>
            </a:fld>
            <a:endParaRPr lang="hr-HR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2800" dirty="0"/>
              <a:t>REFERENCA: Površinski kop Gacko BIH 2011/2012</a:t>
            </a:r>
            <a:endParaRPr lang="hr-HR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38964"/>
            <a:ext cx="3888432" cy="37170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52058"/>
            <a:ext cx="3918181" cy="369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4F31-BE7F-4866-8B1E-4C112D22DCC5}" type="slidenum">
              <a:rPr lang="hr-HR" smtClean="0"/>
              <a:pPr/>
              <a:t>18</a:t>
            </a:fld>
            <a:endParaRPr lang="hr-HR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1008112"/>
          </a:xfrm>
        </p:spPr>
        <p:txBody>
          <a:bodyPr>
            <a:noAutofit/>
          </a:bodyPr>
          <a:lstStyle/>
          <a:p>
            <a:r>
              <a:rPr lang="sl-SI" sz="3200" dirty="0" smtClean="0"/>
              <a:t>REFERENCA: Površinski kop Ugljevik BIH 2011</a:t>
            </a:r>
            <a:endParaRPr lang="hr-HR" sz="3200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683568" y="4365105"/>
            <a:ext cx="4680520" cy="2160240"/>
          </a:xfrm>
        </p:spPr>
        <p:txBody>
          <a:bodyPr>
            <a:normAutofit/>
          </a:bodyPr>
          <a:lstStyle/>
          <a:p>
            <a:r>
              <a:rPr lang="sl-SI" sz="2000" dirty="0" smtClean="0"/>
              <a:t>Ugovor: HAZEMAG potpisan Jul 2011</a:t>
            </a:r>
          </a:p>
          <a:p>
            <a:r>
              <a:rPr lang="sl-SI" sz="2000" dirty="0" smtClean="0"/>
              <a:t>Tip drobilice: HAZEMAG SB1818R</a:t>
            </a:r>
          </a:p>
          <a:p>
            <a:r>
              <a:rPr lang="sl-SI" sz="2000" dirty="0" smtClean="0"/>
              <a:t>Ulazni otvor: 1800 x 1800 x X</a:t>
            </a:r>
          </a:p>
          <a:p>
            <a:r>
              <a:rPr lang="sl-SI" sz="2000" dirty="0" smtClean="0"/>
              <a:t>Izlazna granulacija: 0 -300 mm</a:t>
            </a:r>
          </a:p>
          <a:p>
            <a:endParaRPr lang="sl-SI" sz="2000" dirty="0" smtClean="0"/>
          </a:p>
          <a:p>
            <a:endParaRPr lang="sl-SI" sz="2000" dirty="0" smtClean="0"/>
          </a:p>
          <a:p>
            <a:pPr>
              <a:buNone/>
            </a:pPr>
            <a:endParaRPr lang="sl-SI" sz="2000" dirty="0"/>
          </a:p>
        </p:txBody>
      </p:sp>
      <p:pic>
        <p:nvPicPr>
          <p:cNvPr id="8" name="Picture 7" descr="Ugljevi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124744"/>
            <a:ext cx="7848872" cy="3112484"/>
          </a:xfrm>
          <a:prstGeom prst="rect">
            <a:avLst/>
          </a:prstGeom>
        </p:spPr>
      </p:pic>
      <p:sp>
        <p:nvSpPr>
          <p:cNvPr id="9" name="Content Placeholder 13"/>
          <p:cNvSpPr>
            <a:spLocks noGrp="1"/>
          </p:cNvSpPr>
          <p:nvPr>
            <p:ph sz="half" idx="2"/>
          </p:nvPr>
        </p:nvSpPr>
        <p:spPr>
          <a:xfrm>
            <a:off x="4986380" y="4365105"/>
            <a:ext cx="4038600" cy="2304256"/>
          </a:xfrm>
        </p:spPr>
        <p:txBody>
          <a:bodyPr>
            <a:normAutofit/>
          </a:bodyPr>
          <a:lstStyle/>
          <a:p>
            <a:r>
              <a:rPr lang="sl-SI" sz="2000" dirty="0" smtClean="0"/>
              <a:t>Kapacitet: 800t/h</a:t>
            </a:r>
          </a:p>
          <a:p>
            <a:r>
              <a:rPr lang="sl-SI" sz="2000" dirty="0" smtClean="0"/>
              <a:t>Isporuka: April 2012</a:t>
            </a:r>
          </a:p>
          <a:p>
            <a:r>
              <a:rPr lang="sl-SI" sz="2000" dirty="0" smtClean="0"/>
              <a:t>Masa: 140.000 kg</a:t>
            </a:r>
          </a:p>
          <a:p>
            <a:r>
              <a:rPr lang="sl-SI" sz="2000" dirty="0" smtClean="0"/>
              <a:t>Ukupna instalirana snaga: 650 kW</a:t>
            </a:r>
          </a:p>
          <a:p>
            <a:r>
              <a:rPr lang="sl-SI" sz="2000" dirty="0" smtClean="0"/>
              <a:t>Vrijednost ugovora: 1.8 Mio €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4F31-BE7F-4866-8B1E-4C112D22DCC5}" type="slidenum">
              <a:rPr lang="hr-HR" smtClean="0"/>
              <a:pPr/>
              <a:t>19</a:t>
            </a:fld>
            <a:endParaRPr lang="hr-HR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dirty="0"/>
              <a:t>REFERENCA: Površinski kop Ugljevik BIH </a:t>
            </a:r>
            <a:r>
              <a:rPr lang="sl-SI" sz="3200" dirty="0" smtClean="0"/>
              <a:t>2012</a:t>
            </a:r>
            <a:endParaRPr lang="hr-HR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6" y="1700807"/>
            <a:ext cx="4131010" cy="360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171" y="1340767"/>
            <a:ext cx="3723878" cy="43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2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4869160"/>
            <a:ext cx="5073794" cy="16087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4F31-BE7F-4866-8B1E-4C112D22DCC5}" type="slidenum">
              <a:rPr lang="hr-HR" smtClean="0"/>
              <a:pPr/>
              <a:t>2</a:t>
            </a:fld>
            <a:endParaRPr lang="hr-H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  <a:ln w="381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sl-SI" dirty="0" smtClean="0"/>
              <a:t>Kako je sve počelo? Od 1974.... </a:t>
            </a:r>
            <a:endParaRPr lang="hr-HR" dirty="0"/>
          </a:p>
        </p:txBody>
      </p:sp>
      <p:sp>
        <p:nvSpPr>
          <p:cNvPr id="16" name="TextBox 15"/>
          <p:cNvSpPr txBox="1"/>
          <p:nvPr/>
        </p:nvSpPr>
        <p:spPr>
          <a:xfrm>
            <a:off x="4500562" y="35004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  <p:sp>
        <p:nvSpPr>
          <p:cNvPr id="21" name="Content Placeholder 1"/>
          <p:cNvSpPr txBox="1">
            <a:spLocks/>
          </p:cNvSpPr>
          <p:nvPr/>
        </p:nvSpPr>
        <p:spPr>
          <a:xfrm>
            <a:off x="256420" y="1412776"/>
            <a:ext cx="7704856" cy="381642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G. Simo Vujanović započeo je svoj rad u Njemačkoj</a:t>
            </a:r>
          </a:p>
          <a:p>
            <a:pPr marL="109728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sl-SI" sz="2000" dirty="0"/>
              <a:t> </a:t>
            </a:r>
            <a:r>
              <a:rPr lang="sl-SI" sz="2000" dirty="0" smtClean="0"/>
              <a:t>    </a:t>
            </a: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firmi </a:t>
            </a:r>
            <a:r>
              <a:rPr kumimoji="0" lang="sl-SI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KRINGS VERBAU 1974. 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sl-SI" sz="2000" dirty="0" smtClean="0"/>
              <a:t>Zastupstvo za područje bivše Jugoslavije, </a:t>
            </a:r>
          </a:p>
          <a:p>
            <a:pPr marL="109728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sl-SI" sz="2000" dirty="0" smtClean="0"/>
              <a:t>     Rumunjske, Bugarske i Mađarske do 1981.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sl-SI" sz="2000" dirty="0" smtClean="0"/>
              <a:t>1981. zaposlenje u njemačkoj firmi Thyssen </a:t>
            </a:r>
          </a:p>
          <a:p>
            <a:pPr marL="109728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sl-SI" sz="2000" dirty="0" smtClean="0"/>
              <a:t>     Rheinstahltechnik i početak rada u rudarskom sektoru.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sl-SI" sz="2000" dirty="0" smtClean="0"/>
              <a:t>1991. osnovana firma SIMING, Jesenice na Dolenjskem, Slovenija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sl-SI" sz="2000" dirty="0" smtClean="0"/>
              <a:t>1993. </a:t>
            </a:r>
            <a:r>
              <a:rPr lang="sl-SI" sz="2000" dirty="0"/>
              <a:t>osnovana firma </a:t>
            </a:r>
            <a:r>
              <a:rPr lang="sl-SI" sz="2000" dirty="0" smtClean="0"/>
              <a:t>VERS, Samobor, Hrvatska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sl-SI" sz="2000" dirty="0" smtClean="0"/>
              <a:t>1995. </a:t>
            </a:r>
            <a:r>
              <a:rPr lang="sl-SI" sz="2000" dirty="0"/>
              <a:t>osnovana firma SIMING </a:t>
            </a:r>
            <a:r>
              <a:rPr lang="sl-SI" sz="2000" dirty="0" smtClean="0"/>
              <a:t>Beograd, Srbija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sl-SI" sz="2000" dirty="0" smtClean="0"/>
              <a:t>2011. </a:t>
            </a:r>
            <a:r>
              <a:rPr lang="sl-SI" sz="2000" dirty="0"/>
              <a:t>osnovana firma </a:t>
            </a:r>
            <a:r>
              <a:rPr lang="sl-SI" sz="2000" dirty="0" smtClean="0"/>
              <a:t>MIN-TEC, Tuzla, Bosna i Hercegovina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endParaRPr lang="sl-SI" sz="2000" dirty="0" smtClean="0"/>
          </a:p>
        </p:txBody>
      </p:sp>
      <p:pic>
        <p:nvPicPr>
          <p:cNvPr id="13" name="Picture 12" descr="Sajam gradevina 2009 BG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28777" y="1124744"/>
            <a:ext cx="2808312" cy="21062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4F31-BE7F-4866-8B1E-4C112D22DCC5}" type="slidenum">
              <a:rPr lang="hr-HR" smtClean="0"/>
              <a:pPr/>
              <a:t>20</a:t>
            </a:fld>
            <a:endParaRPr lang="hr-HR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REFERENCA: Velenje SLO 2011/2012</a:t>
            </a:r>
            <a:endParaRPr lang="hr-HR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4644008" y="1133114"/>
            <a:ext cx="3600400" cy="2295885"/>
          </a:xfrm>
        </p:spPr>
        <p:txBody>
          <a:bodyPr>
            <a:normAutofit/>
          </a:bodyPr>
          <a:lstStyle/>
          <a:p>
            <a:r>
              <a:rPr lang="sl-SI" sz="1400" dirty="0" smtClean="0"/>
              <a:t>Ugovor: OLKO / SIMING potpisan Nov. 2011</a:t>
            </a:r>
          </a:p>
          <a:p>
            <a:r>
              <a:rPr lang="sl-SI" sz="1400" dirty="0" smtClean="0"/>
              <a:t>Proizvodnja šahta 2 x 100 KN</a:t>
            </a:r>
          </a:p>
          <a:p>
            <a:r>
              <a:rPr lang="sl-SI" sz="1400" dirty="0" smtClean="0"/>
              <a:t>Isporuka: April / Maj 2012</a:t>
            </a:r>
          </a:p>
          <a:p>
            <a:r>
              <a:rPr lang="sl-SI" sz="1400" dirty="0" smtClean="0"/>
              <a:t>Ukupna instalisana snaga 2x250 kW</a:t>
            </a:r>
          </a:p>
          <a:p>
            <a:r>
              <a:rPr lang="sl-SI" sz="1400" dirty="0" smtClean="0"/>
              <a:t>Vrijednost ugovora: 1.8 Mio €</a:t>
            </a:r>
          </a:p>
          <a:p>
            <a:endParaRPr lang="sl-SI" sz="2000" dirty="0" smtClean="0"/>
          </a:p>
          <a:p>
            <a:pPr>
              <a:buNone/>
            </a:pPr>
            <a:endParaRPr lang="sl-SI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4334701" cy="502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76641"/>
            <a:ext cx="1707654" cy="2276872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3962087"/>
            <a:ext cx="2430833" cy="219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768987" y="3284984"/>
            <a:ext cx="1440160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 smtClean="0"/>
              <a:t>Isporuka Dec. 2012</a:t>
            </a:r>
          </a:p>
          <a:p>
            <a:pPr marL="109728" indent="0">
              <a:buNone/>
            </a:pPr>
            <a:r>
              <a:rPr lang="hr-HR" sz="2000" dirty="0" smtClean="0"/>
              <a:t>Paket se sastoji od:</a:t>
            </a:r>
          </a:p>
          <a:p>
            <a:pPr>
              <a:buFontTx/>
              <a:buChar char="-"/>
            </a:pPr>
            <a:r>
              <a:rPr lang="hr-HR" sz="2000" dirty="0" smtClean="0"/>
              <a:t>Tagor podgrade, 74 kom.</a:t>
            </a:r>
          </a:p>
          <a:p>
            <a:pPr>
              <a:buFontTx/>
              <a:buChar char="-"/>
            </a:pPr>
            <a:r>
              <a:rPr lang="hr-HR" sz="2000" dirty="0" smtClean="0"/>
              <a:t>Eickhoff SL300, s optičkim prijenosom podataka </a:t>
            </a:r>
          </a:p>
          <a:p>
            <a:pPr>
              <a:buFontTx/>
              <a:buChar char="-"/>
            </a:pPr>
            <a:r>
              <a:rPr lang="hr-HR" sz="2000" dirty="0" smtClean="0"/>
              <a:t>Ryfama Rybnik 850, 110 m</a:t>
            </a:r>
          </a:p>
          <a:p>
            <a:pPr>
              <a:buFontTx/>
              <a:buChar char="-"/>
            </a:pPr>
            <a:r>
              <a:rPr lang="hr-HR" sz="2000" dirty="0" smtClean="0"/>
              <a:t>Ryfama GROT 600, 50m</a:t>
            </a:r>
          </a:p>
          <a:p>
            <a:pPr>
              <a:buFontTx/>
              <a:buChar char="-"/>
            </a:pPr>
            <a:r>
              <a:rPr lang="hr-HR" sz="2000" dirty="0" smtClean="0"/>
              <a:t>Hauhinco pumpna stanica 3x</a:t>
            </a:r>
          </a:p>
          <a:p>
            <a:pPr>
              <a:buFontTx/>
              <a:buChar char="-"/>
            </a:pPr>
            <a:r>
              <a:rPr lang="hr-HR" sz="2000" dirty="0" smtClean="0"/>
              <a:t>Tiefenbach ASG 5 s prijenosom podataka 74 kom</a:t>
            </a:r>
          </a:p>
          <a:p>
            <a:pPr>
              <a:buFontTx/>
              <a:buChar char="-"/>
            </a:pPr>
            <a:r>
              <a:rPr lang="hr-HR" sz="2000" dirty="0" smtClean="0"/>
              <a:t>HANSEN elektro paket</a:t>
            </a:r>
          </a:p>
          <a:p>
            <a:pPr>
              <a:buFontTx/>
              <a:buChar char="-"/>
            </a:pPr>
            <a:r>
              <a:rPr lang="hr-HR" sz="2000" dirty="0" smtClean="0"/>
              <a:t>Drobilica KRUK, KOPEX</a:t>
            </a:r>
          </a:p>
          <a:p>
            <a:pPr>
              <a:buFontTx/>
              <a:buChar char="-"/>
            </a:pPr>
            <a:r>
              <a:rPr lang="hr-HR" sz="2000" dirty="0" smtClean="0"/>
              <a:t>Vrijednost ugovora: 10.280.000 €</a:t>
            </a:r>
          </a:p>
          <a:p>
            <a:pPr>
              <a:buFontTx/>
              <a:buChar char="-"/>
            </a:pPr>
            <a:endParaRPr lang="hr-HR" sz="2000" dirty="0" smtClean="0"/>
          </a:p>
          <a:p>
            <a:pPr>
              <a:buFontTx/>
              <a:buChar char="-"/>
            </a:pP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4F31-BE7F-4866-8B1E-4C112D22DCC5}" type="slidenum">
              <a:rPr lang="hr-HR" smtClean="0"/>
              <a:pPr/>
              <a:t>21</a:t>
            </a:fld>
            <a:endParaRPr lang="hr-HR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Široko čelo Banovići 2012</a:t>
            </a:r>
            <a:endParaRPr lang="hr-H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648" y="1124744"/>
            <a:ext cx="454267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957" y="3645024"/>
            <a:ext cx="4525365" cy="2832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24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Decembar 2013</a:t>
            </a:r>
          </a:p>
          <a:p>
            <a:pPr marL="109728" indent="0">
              <a:buNone/>
            </a:pPr>
            <a:r>
              <a:rPr lang="hr-HR" sz="2000" dirty="0" smtClean="0"/>
              <a:t>Paket se sastoji od:</a:t>
            </a:r>
          </a:p>
          <a:p>
            <a:pPr>
              <a:buFontTx/>
              <a:buChar char="-"/>
            </a:pPr>
            <a:r>
              <a:rPr lang="hr-HR" sz="2000" dirty="0" smtClean="0"/>
              <a:t>Tagor podgrade 22/44, 66 kom.</a:t>
            </a:r>
          </a:p>
          <a:p>
            <a:pPr>
              <a:buFontTx/>
              <a:buChar char="-"/>
            </a:pPr>
            <a:r>
              <a:rPr lang="hr-HR" sz="2000" dirty="0" smtClean="0"/>
              <a:t>Eickhoff SL300</a:t>
            </a:r>
          </a:p>
          <a:p>
            <a:pPr>
              <a:buFontTx/>
              <a:buChar char="-"/>
            </a:pPr>
            <a:r>
              <a:rPr lang="hr-HR" sz="2000" dirty="0" smtClean="0"/>
              <a:t>Ryfama Rybnik 850, 90 m</a:t>
            </a:r>
          </a:p>
          <a:p>
            <a:pPr>
              <a:buFontTx/>
              <a:buChar char="-"/>
            </a:pPr>
            <a:r>
              <a:rPr lang="hr-HR" sz="2000" dirty="0" smtClean="0"/>
              <a:t>Ryfama GROT 600, 50m</a:t>
            </a:r>
          </a:p>
          <a:p>
            <a:pPr>
              <a:buFontTx/>
              <a:buChar char="-"/>
            </a:pPr>
            <a:r>
              <a:rPr lang="hr-HR" sz="2000" dirty="0" smtClean="0"/>
              <a:t>Hauhinco pumpna stanica 3x</a:t>
            </a:r>
          </a:p>
          <a:p>
            <a:pPr>
              <a:buFontTx/>
              <a:buChar char="-"/>
            </a:pPr>
            <a:r>
              <a:rPr lang="hr-HR" sz="2000" dirty="0" smtClean="0"/>
              <a:t>Tiefenbach ASG 5 66 kom</a:t>
            </a:r>
          </a:p>
          <a:p>
            <a:pPr>
              <a:buFontTx/>
              <a:buChar char="-"/>
            </a:pPr>
            <a:r>
              <a:rPr lang="hr-HR" sz="2000" dirty="0" smtClean="0"/>
              <a:t>HANSEN elektro paket</a:t>
            </a:r>
          </a:p>
          <a:p>
            <a:pPr>
              <a:buFontTx/>
              <a:buChar char="-"/>
            </a:pPr>
            <a:r>
              <a:rPr lang="hr-HR" sz="2000" dirty="0" smtClean="0"/>
              <a:t>Drobilica SCORPION 1600P</a:t>
            </a:r>
          </a:p>
          <a:p>
            <a:pPr>
              <a:buFontTx/>
              <a:buChar char="-"/>
            </a:pPr>
            <a:r>
              <a:rPr lang="hr-HR" sz="2000" dirty="0" smtClean="0"/>
              <a:t>Vrijednost ugovora: 10.280.000 €</a:t>
            </a:r>
          </a:p>
          <a:p>
            <a:pPr>
              <a:buFontTx/>
              <a:buChar char="-"/>
            </a:pPr>
            <a:endParaRPr lang="hr-HR" sz="2000" dirty="0" smtClean="0"/>
          </a:p>
          <a:p>
            <a:pPr>
              <a:buFontTx/>
              <a:buChar char="-"/>
            </a:pP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4F31-BE7F-4866-8B1E-4C112D22DCC5}" type="slidenum">
              <a:rPr lang="hr-HR" smtClean="0"/>
              <a:pPr/>
              <a:t>22</a:t>
            </a:fld>
            <a:endParaRPr lang="hr-HR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Široko čelo Breza 2013</a:t>
            </a:r>
            <a:endParaRPr lang="hr-H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434" y="1124744"/>
            <a:ext cx="454267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434" y="3645024"/>
            <a:ext cx="4542675" cy="2832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33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hr-HR" sz="2000" dirty="0" smtClean="0"/>
          </a:p>
          <a:p>
            <a:pPr>
              <a:buFontTx/>
              <a:buChar char="-"/>
            </a:pP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4F31-BE7F-4866-8B1E-4C112D22DCC5}" type="slidenum">
              <a:rPr lang="hr-HR" smtClean="0"/>
              <a:pPr/>
              <a:t>23</a:t>
            </a:fld>
            <a:endParaRPr lang="hr-HR" dirty="0"/>
          </a:p>
        </p:txBody>
      </p:sp>
      <p:pic>
        <p:nvPicPr>
          <p:cNvPr id="8" name="Picture 11" descr="C:\Users\MARKO\Desktop\Ivan Huđber\Firme\ESCO\Lg_ESCO_red_logo_20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3782"/>
            <a:ext cx="3322712" cy="1113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195" y="107508"/>
            <a:ext cx="3667745" cy="3399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2565" y="3861048"/>
            <a:ext cx="3677375" cy="229047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628800"/>
            <a:ext cx="4186808" cy="286796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8555" y="4644234"/>
            <a:ext cx="2700167" cy="202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8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4F31-BE7F-4866-8B1E-4C112D22DCC5}" type="slidenum">
              <a:rPr lang="hr-HR" smtClean="0"/>
              <a:pPr/>
              <a:t>24</a:t>
            </a:fld>
            <a:endParaRPr lang="hr-HR" dirty="0"/>
          </a:p>
        </p:txBody>
      </p:sp>
      <p:pic>
        <p:nvPicPr>
          <p:cNvPr id="10" name="Picture 1" descr="http://www.kopex.com.pl/upload/user/image/KOPEX%20SA/Historia/KOPEX_GROUP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4" y="241137"/>
            <a:ext cx="2775032" cy="109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243" y="5730"/>
            <a:ext cx="5044788" cy="340670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6242" y="3347743"/>
            <a:ext cx="5044789" cy="3400175"/>
          </a:xfrm>
          <a:prstGeom prst="rect">
            <a:avLst/>
          </a:prstGeom>
        </p:spPr>
      </p:pic>
      <p:pic>
        <p:nvPicPr>
          <p:cNvPr id="13" name="Picture 2"/>
          <p:cNvPicPr/>
          <p:nvPr/>
        </p:nvPicPr>
        <p:blipFill>
          <a:blip r:embed="rId6" cstate="print">
            <a:lum bright="10000" contrast="30000"/>
          </a:blip>
          <a:srcRect/>
          <a:stretch>
            <a:fillRect/>
          </a:stretch>
        </p:blipFill>
        <p:spPr bwMode="auto">
          <a:xfrm>
            <a:off x="526546" y="1621073"/>
            <a:ext cx="2749310" cy="20239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Obraz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44" t="21538" r="27788" b="25368"/>
          <a:stretch/>
        </p:blipFill>
        <p:spPr bwMode="auto">
          <a:xfrm>
            <a:off x="539692" y="3908132"/>
            <a:ext cx="2736164" cy="18971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6276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Text Box 2"/>
          <p:cNvSpPr txBox="1">
            <a:spLocks noChangeArrowheads="1"/>
          </p:cNvSpPr>
          <p:nvPr/>
        </p:nvSpPr>
        <p:spPr bwMode="auto">
          <a:xfrm>
            <a:off x="-323850" y="0"/>
            <a:ext cx="5111750" cy="823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/>
            <a:endParaRPr lang="en-US" sz="4000">
              <a:solidFill>
                <a:srgbClr val="0066CC"/>
              </a:solidFill>
            </a:endParaRPr>
          </a:p>
          <a:p>
            <a:pPr marL="342900" indent="-342900" algn="ctr"/>
            <a:endParaRPr lang="en-US" sz="1600">
              <a:cs typeface="Arial" charset="0"/>
            </a:endParaRPr>
          </a:p>
        </p:txBody>
      </p:sp>
      <p:sp>
        <p:nvSpPr>
          <p:cNvPr id="595971" name="Rectangle 3"/>
          <p:cNvSpPr>
            <a:spLocks noChangeArrowheads="1"/>
          </p:cNvSpPr>
          <p:nvPr/>
        </p:nvSpPr>
        <p:spPr bwMode="auto">
          <a:xfrm>
            <a:off x="3635375" y="4221163"/>
            <a:ext cx="4572000" cy="287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endParaRPr lang="sl-SI" sz="1600"/>
          </a:p>
        </p:txBody>
      </p:sp>
      <p:sp>
        <p:nvSpPr>
          <p:cNvPr id="595972" name="Rectangle 4"/>
          <p:cNvSpPr>
            <a:spLocks noChangeArrowheads="1"/>
          </p:cNvSpPr>
          <p:nvPr/>
        </p:nvSpPr>
        <p:spPr bwMode="auto">
          <a:xfrm>
            <a:off x="611188" y="908050"/>
            <a:ext cx="7915275" cy="482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/>
            <a:endParaRPr lang="sl-SI" sz="320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95973" name="Text Box 5"/>
          <p:cNvSpPr txBox="1">
            <a:spLocks noChangeArrowheads="1"/>
          </p:cNvSpPr>
          <p:nvPr/>
        </p:nvSpPr>
        <p:spPr bwMode="auto">
          <a:xfrm>
            <a:off x="3059113" y="2133600"/>
            <a:ext cx="2160587" cy="474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/>
            <a:endParaRPr lang="de-DE"/>
          </a:p>
          <a:p>
            <a:pPr marL="342900" indent="-342900" algn="ctr"/>
            <a:endParaRPr lang="de-DE"/>
          </a:p>
        </p:txBody>
      </p:sp>
      <p:sp>
        <p:nvSpPr>
          <p:cNvPr id="595976" name="Rectangle 8"/>
          <p:cNvSpPr>
            <a:spLocks noChangeArrowheads="1"/>
          </p:cNvSpPr>
          <p:nvPr/>
        </p:nvSpPr>
        <p:spPr bwMode="auto">
          <a:xfrm>
            <a:off x="395536" y="908720"/>
            <a:ext cx="4393183" cy="1631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/>
            <a:endParaRPr lang="sl-SI" sz="4000" dirty="0" smtClean="0"/>
          </a:p>
          <a:p>
            <a:pPr marL="342900" indent="-342900"/>
            <a:r>
              <a:rPr lang="sl-SI" sz="4000" dirty="0" smtClean="0"/>
              <a:t>SRETNO!</a:t>
            </a:r>
          </a:p>
          <a:p>
            <a:pPr marL="342900" indent="-342900"/>
            <a:r>
              <a:rPr lang="sl-SI" sz="2000" dirty="0" smtClean="0"/>
              <a:t>Hvala na pažnji!</a:t>
            </a:r>
            <a:endParaRPr lang="de-DE" sz="20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23528" y="2539936"/>
            <a:ext cx="4896544" cy="31700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/>
            <a:endParaRPr lang="sl-SI" sz="2000" dirty="0" smtClean="0"/>
          </a:p>
          <a:p>
            <a:pPr marL="342900" indent="-342900"/>
            <a:r>
              <a:rPr lang="sl-SI" sz="2000" dirty="0" smtClean="0"/>
              <a:t>SIMING d.o.o.</a:t>
            </a:r>
          </a:p>
          <a:p>
            <a:pPr marL="342900" indent="-342900"/>
            <a:r>
              <a:rPr lang="sl-SI" sz="2000" dirty="0" smtClean="0"/>
              <a:t>Obrežje 7 D, 8261 Jesenice na Dolenjskem</a:t>
            </a:r>
          </a:p>
          <a:p>
            <a:pPr marL="342900" indent="-342900"/>
            <a:r>
              <a:rPr lang="sl-SI" sz="2000" dirty="0" smtClean="0"/>
              <a:t>Slovenija</a:t>
            </a:r>
          </a:p>
          <a:p>
            <a:pPr marL="342900" indent="-342900"/>
            <a:r>
              <a:rPr lang="sl-SI" sz="2000" dirty="0" smtClean="0"/>
              <a:t>++386(0)74957 660 Tel.</a:t>
            </a:r>
          </a:p>
          <a:p>
            <a:pPr marL="342900" indent="-342900"/>
            <a:r>
              <a:rPr lang="sl-SI" sz="2000" dirty="0" smtClean="0"/>
              <a:t>++386(0)74957 662 Fax.</a:t>
            </a:r>
          </a:p>
          <a:p>
            <a:pPr marL="342900" indent="-342900"/>
            <a:r>
              <a:rPr lang="sl-SI" sz="2000" b="1" dirty="0" smtClean="0">
                <a:solidFill>
                  <a:srgbClr val="FF0000"/>
                </a:solidFill>
              </a:rPr>
              <a:t>mail: </a:t>
            </a:r>
            <a:r>
              <a:rPr lang="sl-SI" sz="2000" b="1" dirty="0" smtClean="0">
                <a:solidFill>
                  <a:srgbClr val="FF0000"/>
                </a:solidFill>
                <a:hlinkClick r:id="rId2"/>
              </a:rPr>
              <a:t>info@siming.eu</a:t>
            </a:r>
            <a:endParaRPr lang="sl-SI" sz="2000" b="1" dirty="0" smtClean="0">
              <a:solidFill>
                <a:srgbClr val="FF0000"/>
              </a:solidFill>
            </a:endParaRPr>
          </a:p>
          <a:p>
            <a:pPr marL="342900" indent="-342900"/>
            <a:r>
              <a:rPr lang="sl-SI" sz="2000" b="1" dirty="0" smtClean="0">
                <a:solidFill>
                  <a:srgbClr val="FF0000"/>
                </a:solidFill>
                <a:hlinkClick r:id="rId3"/>
              </a:rPr>
              <a:t>www.siming.eu</a:t>
            </a:r>
            <a:endParaRPr lang="sl-SI" sz="2000" b="1" dirty="0" smtClean="0">
              <a:solidFill>
                <a:srgbClr val="FF0000"/>
              </a:solidFill>
            </a:endParaRPr>
          </a:p>
          <a:p>
            <a:pPr marL="342900" indent="-342900"/>
            <a:endParaRPr lang="sl-SI" sz="2000" dirty="0" smtClean="0"/>
          </a:p>
          <a:p>
            <a:pPr marL="342900" indent="-342900"/>
            <a:endParaRPr lang="de-DE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23528" y="188640"/>
            <a:ext cx="7488832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sl-SI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...Vaš partner u rudarstvu...</a:t>
            </a:r>
            <a:endParaRPr lang="hr-HR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566" y="6121400"/>
            <a:ext cx="3312244" cy="56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4F31-BE7F-4866-8B1E-4C112D22DCC5}" type="slidenum">
              <a:rPr lang="hr-HR" smtClean="0"/>
              <a:pPr/>
              <a:t>3</a:t>
            </a:fld>
            <a:endParaRPr lang="hr-H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  <a:ln w="38100">
            <a:solidFill>
              <a:schemeClr val="accent1"/>
            </a:solidFill>
          </a:ln>
        </p:spPr>
        <p:txBody>
          <a:bodyPr/>
          <a:lstStyle/>
          <a:p>
            <a:r>
              <a:rPr lang="sl-SI" dirty="0" smtClean="0"/>
              <a:t>Na tržištu od 1974.</a:t>
            </a:r>
            <a:endParaRPr lang="hr-HR" dirty="0"/>
          </a:p>
        </p:txBody>
      </p:sp>
      <p:sp>
        <p:nvSpPr>
          <p:cNvPr id="16" name="TextBox 15"/>
          <p:cNvSpPr txBox="1"/>
          <p:nvPr/>
        </p:nvSpPr>
        <p:spPr>
          <a:xfrm>
            <a:off x="4500562" y="35004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  <p:sp>
        <p:nvSpPr>
          <p:cNvPr id="21" name="Content Placeholder 1"/>
          <p:cNvSpPr txBox="1">
            <a:spLocks/>
          </p:cNvSpPr>
          <p:nvPr/>
        </p:nvSpPr>
        <p:spPr>
          <a:xfrm>
            <a:off x="539552" y="2996952"/>
            <a:ext cx="8208912" cy="3312368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365760" indent="-256032"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1981. zajedno s </a:t>
            </a:r>
            <a:r>
              <a:rPr lang="sl-SI" sz="2000" dirty="0" smtClean="0"/>
              <a:t>Thyssen </a:t>
            </a:r>
            <a:r>
              <a:rPr lang="sl-SI" sz="2000" dirty="0"/>
              <a:t>Rheinstaltechnik and Eickhoff (EW300 </a:t>
            </a:r>
            <a:r>
              <a:rPr lang="sl-SI" sz="2000" dirty="0" smtClean="0"/>
              <a:t>LH), </a:t>
            </a:r>
            <a:r>
              <a:rPr kumimoji="0" lang="sl-SI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g. Simo Vujanović predstavio široko čelo u rudniku Breza s visinom 5,0 metara što je prva takva instalacija u svijetu. Vrijednost ugovora iznosila je 20 mil. DM</a:t>
            </a:r>
            <a:r>
              <a:rPr lang="sl-SI" sz="2000" dirty="0" smtClean="0"/>
              <a:t> </a:t>
            </a:r>
            <a:endParaRPr kumimoji="0" lang="sl-SI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indent="-256032"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sl-SI" sz="2000" dirty="0" smtClean="0"/>
              <a:t>1983. uvodi prvo široko čelo u rudnike Mramor i Kreka, također s mašinom Eickhoff (EW 170L), vrijednost ugovora 12 mil. DM</a:t>
            </a:r>
          </a:p>
          <a:p>
            <a:pPr marL="365760" indent="-256032"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sl-SI" sz="2000" dirty="0" smtClean="0"/>
              <a:t>1984. akon zatvaranja proizvodnog pogona Thyssen u Duisburgu, počinje nova era na tržištu s KLOCKNER BECORIT-om i projektima KAKANJ i ZENICA, također </a:t>
            </a:r>
            <a:r>
              <a:rPr lang="sl-SI" sz="2000" dirty="0"/>
              <a:t>s Eickhoff mašinom (</a:t>
            </a:r>
            <a:r>
              <a:rPr lang="sl-SI" sz="2000" dirty="0" smtClean="0"/>
              <a:t>EDW 170/340 LH)</a:t>
            </a:r>
          </a:p>
          <a:p>
            <a:pPr marL="365760" indent="-256032">
              <a:spcBef>
                <a:spcPts val="400"/>
              </a:spcBef>
              <a:spcAft>
                <a:spcPts val="600"/>
              </a:spcAft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sl-SI" sz="2000" dirty="0" smtClean="0"/>
              <a:t>1991. osnovana je firma SIMING s ekskluzivnim zastupstvom za firme WESTFALIA- BECORIT i 1996 za DBT.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</a:pPr>
            <a:endParaRPr lang="sl-SI" sz="2000" dirty="0" smtClean="0"/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endParaRPr lang="sl-SI" sz="2000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144000" cy="1520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4F31-BE7F-4866-8B1E-4C112D22DCC5}" type="slidenum">
              <a:rPr lang="hr-HR" smtClean="0"/>
              <a:pPr/>
              <a:t>4</a:t>
            </a:fld>
            <a:endParaRPr lang="hr-H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  <a:ln w="38100">
            <a:solidFill>
              <a:schemeClr val="accent1"/>
            </a:solidFill>
          </a:ln>
        </p:spPr>
        <p:txBody>
          <a:bodyPr/>
          <a:lstStyle/>
          <a:p>
            <a:r>
              <a:rPr lang="sl-SI" dirty="0"/>
              <a:t>Na tržištu od 1974.</a:t>
            </a:r>
            <a:endParaRPr lang="hr-HR" dirty="0"/>
          </a:p>
        </p:txBody>
      </p:sp>
      <p:sp>
        <p:nvSpPr>
          <p:cNvPr id="16" name="TextBox 15"/>
          <p:cNvSpPr txBox="1"/>
          <p:nvPr/>
        </p:nvSpPr>
        <p:spPr>
          <a:xfrm>
            <a:off x="4500562" y="35004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  <p:sp>
        <p:nvSpPr>
          <p:cNvPr id="21" name="Content Placeholder 1"/>
          <p:cNvSpPr txBox="1">
            <a:spLocks/>
          </p:cNvSpPr>
          <p:nvPr/>
        </p:nvSpPr>
        <p:spPr>
          <a:xfrm>
            <a:off x="539552" y="1556792"/>
            <a:ext cx="8352928" cy="1656185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sl-SI" sz="2000" dirty="0" smtClean="0"/>
              <a:t>Od 1996. uvodi novu sublevel metodu otkopavanja i specijalno konstruiranu podgradu Westfalia Becorit u rudnike Trbovlje i Hrastnik s mašinom Eickhoff ESA 150L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sl-SI" sz="2000" dirty="0" smtClean="0"/>
              <a:t>Od 1998. u rudnik Velenje uvodi se nova tehnologija podgrada za specijalno krovinsko otkopavanje s mašinom Eickhoff SL300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</a:pPr>
            <a:endParaRPr lang="sl-SI" sz="2000" dirty="0" smtClean="0"/>
          </a:p>
        </p:txBody>
      </p:sp>
      <p:pic>
        <p:nvPicPr>
          <p:cNvPr id="8" name="Picture 7" descr="new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7816" y="3212977"/>
            <a:ext cx="3950336" cy="30963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539552" y="3212977"/>
            <a:ext cx="4248472" cy="3096344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sl-SI" sz="2000" dirty="0" smtClean="0"/>
              <a:t>Od 1998. – 2008. zajedno s našim principalima, rudniku Velenje prodali smo više od 250 DBT podgrada i tri kombajna Eickhoff SL 300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sl-SI" sz="2000" dirty="0" smtClean="0"/>
              <a:t>2008. godine nakon što je Bucyrus preuzeo DBT, prekinuli smo zastupstvo i počeli zastupati firmu Glinik do 2009., kasnije firmu Kopex, a danas zastupamo firmu OSTROJ.</a:t>
            </a:r>
          </a:p>
          <a:p>
            <a:pPr marL="109728">
              <a:spcBef>
                <a:spcPts val="400"/>
              </a:spcBef>
              <a:buClr>
                <a:schemeClr val="accent1"/>
              </a:buClr>
              <a:buSzPct val="68000"/>
            </a:pPr>
            <a:endParaRPr lang="sl-SI" sz="2000" dirty="0" smtClean="0"/>
          </a:p>
          <a:p>
            <a:pPr marL="109728">
              <a:spcBef>
                <a:spcPts val="400"/>
              </a:spcBef>
              <a:buClr>
                <a:schemeClr val="accent1"/>
              </a:buClr>
              <a:buSzPct val="68000"/>
            </a:pPr>
            <a:endParaRPr lang="sl-SI" sz="2000" dirty="0" smtClean="0"/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</a:pPr>
            <a:endParaRPr lang="sl-SI" sz="2000" dirty="0" smtClean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new-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500173"/>
            <a:ext cx="5296102" cy="47076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4F31-BE7F-4866-8B1E-4C112D22DCC5}" type="slidenum">
              <a:rPr lang="hr-HR" smtClean="0"/>
              <a:pPr/>
              <a:t>5</a:t>
            </a:fld>
            <a:endParaRPr lang="hr-HR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sl-SI" dirty="0" smtClean="0"/>
              <a:t>SIMING na području bivše YU</a:t>
            </a:r>
            <a:endParaRPr lang="hr-HR" dirty="0"/>
          </a:p>
        </p:txBody>
      </p:sp>
      <p:pic>
        <p:nvPicPr>
          <p:cNvPr id="10" name="Picture 9" descr="Bitmap in SIming LOGO2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2132856"/>
            <a:ext cx="693987" cy="211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Picture 10" descr="Bitmap in SIming LOGO2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2357430"/>
            <a:ext cx="693987" cy="211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Picture 11" descr="Bitmap in SIming LOGO2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3356992"/>
            <a:ext cx="693987" cy="211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Picture 13" descr="Bitmap in SIming LOGO2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3717032"/>
            <a:ext cx="693987" cy="211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7" name="Content Placeholder 1"/>
          <p:cNvSpPr txBox="1">
            <a:spLocks/>
          </p:cNvSpPr>
          <p:nvPr/>
        </p:nvSpPr>
        <p:spPr>
          <a:xfrm>
            <a:off x="5796136" y="1412776"/>
            <a:ext cx="3143272" cy="48245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Glavna firma SIMING d.o.o.,</a:t>
            </a:r>
            <a:r>
              <a:rPr kumimoji="0" lang="sl-SI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Slovenija</a:t>
            </a:r>
          </a:p>
          <a:p>
            <a:pPr marL="109728">
              <a:spcBef>
                <a:spcPts val="400"/>
              </a:spcBef>
              <a:buClr>
                <a:schemeClr val="accent1"/>
              </a:buClr>
              <a:buSzPct val="68000"/>
            </a:pPr>
            <a:endParaRPr kumimoji="0" lang="sl-SI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sl-SI" sz="2000" dirty="0" smtClean="0"/>
              <a:t>Firma SIMING d.o.o. Srbija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endParaRPr lang="sl-SI" sz="2000" dirty="0" smtClean="0"/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sl-SI" sz="2000" dirty="0" smtClean="0"/>
              <a:t>Firma VERS d.o.o., Hrvatska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endParaRPr lang="sl-SI" sz="2000" dirty="0" smtClean="0"/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sl-SI" sz="2000" dirty="0" smtClean="0"/>
              <a:t>Firma MIN-TEC d.o.o. BiH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907112"/>
            <a:ext cx="2909956" cy="47421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116108"/>
            <a:ext cx="1368152" cy="233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55576" y="3356992"/>
            <a:ext cx="7787208" cy="2955784"/>
          </a:xfrm>
        </p:spPr>
        <p:txBody>
          <a:bodyPr>
            <a:normAutofit fontScale="70000" lnSpcReduction="20000"/>
          </a:bodyPr>
          <a:lstStyle/>
          <a:p>
            <a:r>
              <a:rPr lang="sl-SI" dirty="0" smtClean="0"/>
              <a:t>2011. osnovana je firma u Tuzli (BiH) MIN-TEC d.o.o. Za servis Eickhoff, Tiefenbach i Hazemag</a:t>
            </a:r>
          </a:p>
          <a:p>
            <a:r>
              <a:rPr lang="sl-SI" dirty="0" smtClean="0"/>
              <a:t>Danas imamo 12 zaposlenih, a godišnji promet kreće se oko 2.5 - 3,0 milijuna eura.</a:t>
            </a:r>
          </a:p>
          <a:p>
            <a:r>
              <a:rPr lang="sl-SI" dirty="0" smtClean="0"/>
              <a:t>2011./2012 za naše principale ostvarili smo 15-20 mil. € na tržištu bivše Jugoslavije.</a:t>
            </a:r>
          </a:p>
          <a:p>
            <a:r>
              <a:rPr lang="sl-SI" dirty="0" smtClean="0"/>
              <a:t>2011 dobili smo nagradu GAZELA za ostvareni uspjeh 100 najboljih firmi u Sloveniji.</a:t>
            </a:r>
          </a:p>
          <a:p>
            <a:r>
              <a:rPr lang="sl-SI" dirty="0" smtClean="0"/>
              <a:t>Danas smo najveći dobavljači opreme za podzemno rudarstvo na području bivše Jugoslavije.</a:t>
            </a:r>
          </a:p>
          <a:p>
            <a:endParaRPr lang="sl-SI" dirty="0" smtClean="0"/>
          </a:p>
          <a:p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4F31-BE7F-4866-8B1E-4C112D22DCC5}" type="slidenum">
              <a:rPr lang="hr-HR" smtClean="0"/>
              <a:pPr/>
              <a:t>6</a:t>
            </a:fld>
            <a:endParaRPr lang="hr-HR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SIMING danas</a:t>
            </a:r>
            <a:endParaRPr lang="sl-SI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942" y="6108381"/>
            <a:ext cx="2214755" cy="37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58117"/>
            <a:ext cx="6636745" cy="2104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23528" y="799833"/>
            <a:ext cx="6624736" cy="568275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sl-SI" sz="1800" b="1" dirty="0" smtClean="0"/>
              <a:t>Rudarstvo, tunelogradnja, industrija, građevina</a:t>
            </a:r>
            <a:endParaRPr lang="sl-SI" sz="1800" dirty="0" smtClean="0"/>
          </a:p>
          <a:p>
            <a:r>
              <a:rPr lang="sl-SI" sz="1800" dirty="0" smtClean="0"/>
              <a:t>Eickhoff </a:t>
            </a:r>
          </a:p>
          <a:p>
            <a:r>
              <a:rPr lang="sl-SI" sz="1800" dirty="0" smtClean="0"/>
              <a:t>Thiele</a:t>
            </a:r>
          </a:p>
          <a:p>
            <a:r>
              <a:rPr lang="sl-SI" sz="1800" dirty="0" smtClean="0"/>
              <a:t>Hazemag </a:t>
            </a:r>
          </a:p>
          <a:p>
            <a:r>
              <a:rPr lang="sl-SI" sz="1800" dirty="0" smtClean="0"/>
              <a:t>Knapheide </a:t>
            </a:r>
          </a:p>
          <a:p>
            <a:r>
              <a:rPr lang="sl-SI" sz="1800" dirty="0" smtClean="0"/>
              <a:t>Hauhinco</a:t>
            </a:r>
          </a:p>
          <a:p>
            <a:r>
              <a:rPr lang="sl-SI" sz="1800" dirty="0" smtClean="0"/>
              <a:t>Tiefenbach Control sys.</a:t>
            </a:r>
          </a:p>
          <a:p>
            <a:r>
              <a:rPr lang="sl-SI" sz="1800" dirty="0" smtClean="0"/>
              <a:t>Korfmann</a:t>
            </a:r>
          </a:p>
          <a:p>
            <a:r>
              <a:rPr lang="sl-SI" sz="1800" dirty="0" smtClean="0"/>
              <a:t>J.D.N. Neuhaus</a:t>
            </a:r>
          </a:p>
          <a:p>
            <a:r>
              <a:rPr lang="sl-SI" sz="1800" dirty="0" smtClean="0"/>
              <a:t>Hamacher</a:t>
            </a:r>
          </a:p>
          <a:p>
            <a:r>
              <a:rPr lang="sl-SI" sz="1800" dirty="0" smtClean="0"/>
              <a:t>Olko / </a:t>
            </a:r>
            <a:r>
              <a:rPr lang="sl-SI" sz="1800" dirty="0" err="1" smtClean="0"/>
              <a:t>ThyssenSchachtbau</a:t>
            </a:r>
            <a:endParaRPr lang="sl-SI" sz="1800" dirty="0" smtClean="0"/>
          </a:p>
          <a:p>
            <a:r>
              <a:rPr lang="sl-SI" sz="1800" dirty="0" err="1" smtClean="0"/>
              <a:t>Teseco</a:t>
            </a:r>
            <a:endParaRPr lang="sl-SI" sz="1800" dirty="0" smtClean="0"/>
          </a:p>
          <a:p>
            <a:r>
              <a:rPr lang="sl-SI" sz="1800" dirty="0" err="1" smtClean="0"/>
              <a:t>Kopex</a:t>
            </a:r>
            <a:r>
              <a:rPr lang="sl-SI" sz="1800" dirty="0" smtClean="0"/>
              <a:t> (</a:t>
            </a:r>
            <a:r>
              <a:rPr lang="sl-SI" sz="1800" dirty="0" err="1" smtClean="0"/>
              <a:t>surface</a:t>
            </a:r>
            <a:r>
              <a:rPr lang="sl-SI" sz="1800" dirty="0" smtClean="0"/>
              <a:t> </a:t>
            </a:r>
            <a:r>
              <a:rPr lang="sl-SI" sz="1800" dirty="0" err="1" smtClean="0"/>
              <a:t>mining</a:t>
            </a:r>
            <a:r>
              <a:rPr lang="sl-SI" sz="1800" dirty="0" smtClean="0"/>
              <a:t>)</a:t>
            </a:r>
          </a:p>
          <a:p>
            <a:r>
              <a:rPr lang="sl-SI" sz="1800" dirty="0" smtClean="0"/>
              <a:t>OSTROJ</a:t>
            </a:r>
          </a:p>
          <a:p>
            <a:r>
              <a:rPr lang="sl-SI" sz="1800" dirty="0" err="1" smtClean="0"/>
              <a:t>Putzmeister</a:t>
            </a:r>
            <a:endParaRPr lang="sl-SI" sz="1800" dirty="0" smtClean="0"/>
          </a:p>
          <a:p>
            <a:r>
              <a:rPr lang="sl-SI" sz="1800" dirty="0" smtClean="0"/>
              <a:t>WÖELKE</a:t>
            </a:r>
          </a:p>
          <a:p>
            <a:pPr>
              <a:buNone/>
            </a:pPr>
            <a:endParaRPr lang="sl-SI" sz="18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4008" y="980728"/>
            <a:ext cx="4038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l-SI" sz="2000" dirty="0" smtClean="0"/>
              <a:t/>
            </a:r>
            <a:br>
              <a:rPr lang="sl-SI" sz="2000" dirty="0" smtClean="0"/>
            </a:br>
            <a:endParaRPr lang="sl-SI" sz="2000" dirty="0" smtClean="0"/>
          </a:p>
          <a:p>
            <a:r>
              <a:rPr lang="sl-SI" sz="2000" dirty="0" smtClean="0"/>
              <a:t>ThyssenKrupp Bauservice</a:t>
            </a:r>
          </a:p>
          <a:p>
            <a:r>
              <a:rPr lang="sl-SI" sz="2000" dirty="0" smtClean="0"/>
              <a:t>ESCO</a:t>
            </a:r>
          </a:p>
          <a:p>
            <a:r>
              <a:rPr lang="sl-SI" sz="2000" dirty="0" smtClean="0"/>
              <a:t>Perforator</a:t>
            </a:r>
          </a:p>
          <a:p>
            <a:pPr>
              <a:buNone/>
            </a:pPr>
            <a:endParaRPr lang="sl-SI" sz="20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4F31-BE7F-4866-8B1E-4C112D22DCC5}" type="slidenum">
              <a:rPr lang="hr-HR" smtClean="0"/>
              <a:pPr/>
              <a:t>7</a:t>
            </a:fld>
            <a:endParaRPr lang="hr-HR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28156" y="116632"/>
            <a:ext cx="8229600" cy="868346"/>
          </a:xfrm>
        </p:spPr>
        <p:txBody>
          <a:bodyPr>
            <a:noAutofit/>
          </a:bodyPr>
          <a:lstStyle/>
          <a:p>
            <a:r>
              <a:rPr lang="sl-SI" sz="2600" dirty="0" smtClean="0"/>
              <a:t>Ekskluzivni zastupnici i/ili distributeri za područje ex-YU</a:t>
            </a:r>
            <a:endParaRPr lang="hr-HR" sz="2600" dirty="0"/>
          </a:p>
        </p:txBody>
      </p:sp>
      <p:pic>
        <p:nvPicPr>
          <p:cNvPr id="8" name="Picture 7" descr="1Kostak_ETH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3641211"/>
            <a:ext cx="1618983" cy="2158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 descr="Resize of sve_jarun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57392" y="3549582"/>
            <a:ext cx="3000364" cy="2250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sl-SI" sz="8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Slovenija</a:t>
            </a:r>
            <a:endParaRPr lang="sl-SI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sl-SI" sz="6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  <a:t>Premogovnik Velenje</a:t>
            </a:r>
            <a:b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  <a:t>RTH, </a:t>
            </a:r>
            <a:r>
              <a:rPr lang="sl-SI" sz="6600" dirty="0">
                <a:latin typeface="Arial" panose="020B0604020202020204" pitchFamily="34" charset="0"/>
                <a:cs typeface="Arial" panose="020B0604020202020204" pitchFamily="34" charset="0"/>
              </a:rPr>
              <a:t>rudnik </a:t>
            </a:r>
            <a: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  <a:t>Trbovlje </a:t>
            </a:r>
            <a:r>
              <a:rPr lang="sl-SI" sz="6600" dirty="0">
                <a:latin typeface="Arial" pitchFamily="34" charset="0"/>
                <a:cs typeface="Arial" pitchFamily="34" charset="0"/>
              </a:rPr>
              <a:t/>
            </a:r>
            <a:br>
              <a:rPr lang="sl-SI" sz="6600" dirty="0">
                <a:latin typeface="Arial" pitchFamily="34" charset="0"/>
                <a:cs typeface="Arial" pitchFamily="34" charset="0"/>
              </a:rPr>
            </a:br>
            <a:r>
              <a:rPr lang="sl-SI" sz="6600" dirty="0">
                <a:latin typeface="Arial" pitchFamily="34" charset="0"/>
                <a:cs typeface="Arial" pitchFamily="34" charset="0"/>
              </a:rPr>
              <a:t>RTH, rudnik </a:t>
            </a:r>
            <a: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  <a:t>Hrastnik</a:t>
            </a:r>
            <a:b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  <a:t>HTZ</a:t>
            </a:r>
            <a:endParaRPr lang="sl-SI" sz="6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sl-SI" sz="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sl-SI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Bosna i Hercegovina</a:t>
            </a:r>
          </a:p>
          <a:p>
            <a:pPr>
              <a:buNone/>
            </a:pPr>
            <a:r>
              <a:rPr lang="sl-SI" sz="6600" dirty="0">
                <a:latin typeface="Arial" panose="020B0604020202020204" pitchFamily="34" charset="0"/>
                <a:cs typeface="Arial" panose="020B0604020202020204" pitchFamily="34" charset="0"/>
              </a:rPr>
              <a:t>	RMU </a:t>
            </a:r>
            <a: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  <a:t>Breza</a:t>
            </a:r>
            <a:b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6600" dirty="0">
                <a:latin typeface="Arial" panose="020B0604020202020204" pitchFamily="34" charset="0"/>
                <a:cs typeface="Arial" panose="020B0604020202020204" pitchFamily="34" charset="0"/>
              </a:rPr>
              <a:t>RMU </a:t>
            </a:r>
            <a: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  <a:t>Banovići</a:t>
            </a:r>
            <a:b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  <a:t>RMU Kakanj</a:t>
            </a:r>
            <a:b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  <a:t>RMU Zenica</a:t>
            </a:r>
            <a:b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  <a:t>RMU Ðurđevik</a:t>
            </a:r>
            <a:b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  <a:t>RMU Kreka</a:t>
            </a:r>
            <a:b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6600" dirty="0">
                <a:latin typeface="Arial" panose="020B0604020202020204" pitchFamily="34" charset="0"/>
                <a:cs typeface="Arial" panose="020B0604020202020204" pitchFamily="34" charset="0"/>
              </a:rPr>
              <a:t>Rudnik </a:t>
            </a:r>
            <a: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  <a:t>Mramor</a:t>
            </a:r>
            <a:b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6600" dirty="0">
                <a:latin typeface="Arial" panose="020B0604020202020204" pitchFamily="34" charset="0"/>
                <a:cs typeface="Arial" panose="020B0604020202020204" pitchFamily="34" charset="0"/>
              </a:rPr>
              <a:t>Rudnik </a:t>
            </a:r>
            <a: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  <a:t>Miljevina</a:t>
            </a:r>
            <a:b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6600" dirty="0">
                <a:latin typeface="Arial" panose="020B0604020202020204" pitchFamily="34" charset="0"/>
                <a:cs typeface="Arial" panose="020B0604020202020204" pitchFamily="34" charset="0"/>
              </a:rPr>
              <a:t>RiTE </a:t>
            </a:r>
            <a: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  <a:t>Gacko</a:t>
            </a:r>
            <a:b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6600" dirty="0">
                <a:latin typeface="Arial" panose="020B0604020202020204" pitchFamily="34" charset="0"/>
                <a:cs typeface="Arial" panose="020B0604020202020204" pitchFamily="34" charset="0"/>
              </a:rPr>
              <a:t>RiTE </a:t>
            </a:r>
            <a: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  <a:t>Ugljevik</a:t>
            </a:r>
            <a:b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  <a:t>RMU Abid Lolić</a:t>
            </a:r>
            <a:r>
              <a:rPr lang="sl-SI" sz="6600" dirty="0">
                <a:latin typeface="Arial" pitchFamily="34" charset="0"/>
                <a:cs typeface="Arial" pitchFamily="34" charset="0"/>
              </a:rPr>
              <a:t/>
            </a:r>
            <a:br>
              <a:rPr lang="sl-SI" sz="6600" dirty="0">
                <a:latin typeface="Arial" pitchFamily="34" charset="0"/>
                <a:cs typeface="Arial" pitchFamily="34" charset="0"/>
              </a:rPr>
            </a:br>
            <a:r>
              <a:rPr lang="sl-SI" sz="6600" dirty="0">
                <a:latin typeface="Arial" pitchFamily="34" charset="0"/>
                <a:cs typeface="Arial" pitchFamily="34" charset="0"/>
              </a:rPr>
              <a:t>Novi rudnici Ljubija</a:t>
            </a:r>
            <a: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6600" dirty="0">
                <a:latin typeface="Arial" pitchFamily="34" charset="0"/>
                <a:cs typeface="Arial" pitchFamily="34" charset="0"/>
              </a:rPr>
              <a:t>Termoelektrana Kakanj</a:t>
            </a:r>
            <a:br>
              <a:rPr lang="sl-SI" sz="6600" dirty="0">
                <a:latin typeface="Arial" pitchFamily="34" charset="0"/>
                <a:cs typeface="Arial" pitchFamily="34" charset="0"/>
              </a:rPr>
            </a:br>
            <a:r>
              <a:rPr lang="sl-SI" sz="6600" dirty="0" smtClean="0">
                <a:latin typeface="Arial" pitchFamily="34" charset="0"/>
                <a:cs typeface="Arial" pitchFamily="34" charset="0"/>
              </a:rPr>
              <a:t>TermoelektranaTuzla</a:t>
            </a:r>
          </a:p>
          <a:p>
            <a:pPr>
              <a:buNone/>
            </a:pPr>
            <a:r>
              <a:rPr lang="sl-SI" sz="6600" dirty="0">
                <a:latin typeface="Arial" pitchFamily="34" charset="0"/>
                <a:cs typeface="Arial" pitchFamily="34" charset="0"/>
              </a:rPr>
              <a:t>	</a:t>
            </a:r>
            <a:r>
              <a:rPr lang="sl-SI" sz="6600" dirty="0" smtClean="0">
                <a:latin typeface="Arial" pitchFamily="34" charset="0"/>
                <a:cs typeface="Arial" pitchFamily="34" charset="0"/>
              </a:rPr>
              <a:t>Gross d.o.o. Gradiška</a:t>
            </a:r>
            <a:r>
              <a:rPr lang="vi-VN" sz="4300" dirty="0" smtClean="0"/>
              <a:t/>
            </a:r>
            <a:br>
              <a:rPr lang="vi-VN" sz="4300" dirty="0" smtClean="0"/>
            </a:br>
            <a:endParaRPr lang="hr-HR" sz="43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283968" y="1484784"/>
            <a:ext cx="4536504" cy="4525963"/>
          </a:xfrm>
        </p:spPr>
        <p:txBody>
          <a:bodyPr>
            <a:normAutofit fontScale="25000" lnSpcReduction="20000"/>
          </a:bodyPr>
          <a:lstStyle/>
          <a:p>
            <a:pPr>
              <a:buFont typeface="Wingdings 2"/>
              <a:buNone/>
            </a:pPr>
            <a:r>
              <a:rPr lang="sl-SI" sz="8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Srbija</a:t>
            </a:r>
            <a:endParaRPr lang="vi-VN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 2"/>
              <a:buNone/>
            </a:pPr>
            <a:r>
              <a:rPr lang="sl-SI" sz="6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  <a:t>EPS Elektroprivreda Srbije</a:t>
            </a:r>
            <a:b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  <a:t>RMU Rembas Resavica</a:t>
            </a:r>
            <a:br>
              <a:rPr lang="vi-VN" sz="6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6600" dirty="0">
                <a:latin typeface="Arial" pitchFamily="34" charset="0"/>
                <a:cs typeface="Arial" pitchFamily="34" charset="0"/>
              </a:rPr>
              <a:t>Rudnik bakra Bor, Majdanpek</a:t>
            </a:r>
          </a:p>
          <a:p>
            <a:pPr>
              <a:buFont typeface="Wingdings 2"/>
              <a:buNone/>
            </a:pPr>
            <a:endParaRPr lang="sl-SI" sz="800" dirty="0">
              <a:latin typeface="Arial" pitchFamily="34" charset="0"/>
              <a:cs typeface="Arial" pitchFamily="34" charset="0"/>
            </a:endParaRPr>
          </a:p>
          <a:p>
            <a:pPr>
              <a:buFont typeface="Wingdings 2"/>
              <a:buNone/>
            </a:pPr>
            <a:r>
              <a:rPr lang="sl-SI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Makedonija</a:t>
            </a:r>
            <a:endParaRPr lang="vi-VN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Font typeface="Wingdings 2"/>
              <a:buNone/>
            </a:pPr>
            <a:r>
              <a:rPr lang="sl-SI" sz="6600" dirty="0">
                <a:latin typeface="Arial" pitchFamily="34" charset="0"/>
                <a:cs typeface="Arial" pitchFamily="34" charset="0"/>
              </a:rPr>
              <a:t>	REK BITOLA</a:t>
            </a:r>
          </a:p>
          <a:p>
            <a:pPr>
              <a:buFont typeface="Wingdings 2"/>
              <a:buNone/>
            </a:pPr>
            <a:endParaRPr lang="sl-SI" sz="800" dirty="0">
              <a:latin typeface="Arial" pitchFamily="34" charset="0"/>
              <a:cs typeface="Arial" pitchFamily="34" charset="0"/>
            </a:endParaRPr>
          </a:p>
          <a:p>
            <a:pPr>
              <a:buFont typeface="Wingdings 2"/>
              <a:buNone/>
            </a:pPr>
            <a:r>
              <a:rPr lang="sl-SI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Hrvatska</a:t>
            </a:r>
            <a:r>
              <a:rPr lang="sl-SI" sz="6600" dirty="0">
                <a:latin typeface="Arial" pitchFamily="34" charset="0"/>
                <a:cs typeface="Arial" pitchFamily="34" charset="0"/>
              </a:rPr>
              <a:t/>
            </a:r>
            <a:br>
              <a:rPr lang="sl-SI" sz="6600" dirty="0">
                <a:latin typeface="Arial" pitchFamily="34" charset="0"/>
                <a:cs typeface="Arial" pitchFamily="34" charset="0"/>
              </a:rPr>
            </a:br>
            <a:r>
              <a:rPr lang="sl-SI" sz="6600" dirty="0">
                <a:latin typeface="Arial" pitchFamily="34" charset="0"/>
                <a:cs typeface="Arial" pitchFamily="34" charset="0"/>
              </a:rPr>
              <a:t>Nuing – projektiranje</a:t>
            </a:r>
          </a:p>
          <a:p>
            <a:pPr>
              <a:buFont typeface="Wingdings 2"/>
              <a:buNone/>
            </a:pPr>
            <a:r>
              <a:rPr lang="sl-SI" sz="6600" dirty="0">
                <a:latin typeface="Arial" pitchFamily="34" charset="0"/>
                <a:cs typeface="Arial" pitchFamily="34" charset="0"/>
              </a:rPr>
              <a:t>	Termoelektrana PLOMIN</a:t>
            </a:r>
          </a:p>
          <a:p>
            <a:pPr>
              <a:buFont typeface="Wingdings 2"/>
              <a:buNone/>
            </a:pPr>
            <a:endParaRPr lang="sl-SI" sz="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sl-SI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Instituti i fakulteti</a:t>
            </a:r>
            <a:r>
              <a:rPr lang="sl-SI" sz="6600" dirty="0">
                <a:latin typeface="Arial" pitchFamily="34" charset="0"/>
                <a:cs typeface="Arial" pitchFamily="34" charset="0"/>
              </a:rPr>
              <a:t/>
            </a:r>
            <a:br>
              <a:rPr lang="sl-SI" sz="6600" dirty="0">
                <a:latin typeface="Arial" pitchFamily="34" charset="0"/>
                <a:cs typeface="Arial" pitchFamily="34" charset="0"/>
              </a:rPr>
            </a:br>
            <a:r>
              <a:rPr lang="sl-SI" sz="6600" dirty="0">
                <a:latin typeface="Arial" pitchFamily="34" charset="0"/>
                <a:cs typeface="Arial" pitchFamily="34" charset="0"/>
              </a:rPr>
              <a:t>Rudarski institut Banja Luka</a:t>
            </a:r>
            <a:br>
              <a:rPr lang="sl-SI" sz="6600" dirty="0">
                <a:latin typeface="Arial" pitchFamily="34" charset="0"/>
                <a:cs typeface="Arial" pitchFamily="34" charset="0"/>
              </a:rPr>
            </a:br>
            <a:r>
              <a:rPr lang="sl-SI" sz="6600" dirty="0">
                <a:latin typeface="Arial" pitchFamily="34" charset="0"/>
                <a:cs typeface="Arial" pitchFamily="34" charset="0"/>
              </a:rPr>
              <a:t>Rudarski institut Tuzla</a:t>
            </a:r>
            <a:br>
              <a:rPr lang="sl-SI" sz="6600" dirty="0">
                <a:latin typeface="Arial" pitchFamily="34" charset="0"/>
                <a:cs typeface="Arial" pitchFamily="34" charset="0"/>
              </a:rPr>
            </a:br>
            <a:r>
              <a:rPr lang="sl-SI" sz="6600" dirty="0">
                <a:latin typeface="Arial" pitchFamily="34" charset="0"/>
                <a:cs typeface="Arial" pitchFamily="34" charset="0"/>
              </a:rPr>
              <a:t>Rudarski institut </a:t>
            </a:r>
            <a:r>
              <a:rPr lang="sl-SI" sz="6600" dirty="0" smtClean="0">
                <a:latin typeface="Arial" pitchFamily="34" charset="0"/>
                <a:cs typeface="Arial" pitchFamily="34" charset="0"/>
              </a:rPr>
              <a:t>Beograd</a:t>
            </a:r>
            <a:r>
              <a:rPr lang="sl-SI" sz="6600" dirty="0">
                <a:latin typeface="Arial" pitchFamily="34" charset="0"/>
                <a:cs typeface="Arial" pitchFamily="34" charset="0"/>
              </a:rPr>
              <a:t/>
            </a:r>
            <a:br>
              <a:rPr lang="sl-SI" sz="6600" dirty="0">
                <a:latin typeface="Arial" pitchFamily="34" charset="0"/>
                <a:cs typeface="Arial" pitchFamily="34" charset="0"/>
              </a:rPr>
            </a:br>
            <a:r>
              <a:rPr lang="sl-SI" sz="6600" dirty="0" smtClean="0">
                <a:latin typeface="Arial" pitchFamily="34" charset="0"/>
                <a:cs typeface="Arial" pitchFamily="34" charset="0"/>
              </a:rPr>
              <a:t>Rudarsko-gološko-naftni </a:t>
            </a:r>
            <a:r>
              <a:rPr lang="sl-SI" sz="6600" dirty="0">
                <a:latin typeface="Arial" pitchFamily="34" charset="0"/>
                <a:cs typeface="Arial" pitchFamily="34" charset="0"/>
              </a:rPr>
              <a:t>fakultet Zagreb</a:t>
            </a:r>
            <a:br>
              <a:rPr lang="sl-SI" sz="6600" dirty="0">
                <a:latin typeface="Arial" pitchFamily="34" charset="0"/>
                <a:cs typeface="Arial" pitchFamily="34" charset="0"/>
              </a:rPr>
            </a:br>
            <a:r>
              <a:rPr lang="sl-SI" sz="6600" dirty="0" smtClean="0">
                <a:latin typeface="Arial" pitchFamily="34" charset="0"/>
                <a:cs typeface="Arial" pitchFamily="34" charset="0"/>
              </a:rPr>
              <a:t>Rudarsko-geološki </a:t>
            </a:r>
            <a:r>
              <a:rPr lang="sl-SI" sz="6600" dirty="0">
                <a:latin typeface="Arial" pitchFamily="34" charset="0"/>
                <a:cs typeface="Arial" pitchFamily="34" charset="0"/>
              </a:rPr>
              <a:t>fakultet Beograd</a:t>
            </a:r>
            <a:br>
              <a:rPr lang="sl-SI" sz="6600" dirty="0">
                <a:latin typeface="Arial" pitchFamily="34" charset="0"/>
                <a:cs typeface="Arial" pitchFamily="34" charset="0"/>
              </a:rPr>
            </a:br>
            <a:r>
              <a:rPr lang="sl-SI" sz="6600" dirty="0">
                <a:latin typeface="Arial" pitchFamily="34" charset="0"/>
                <a:cs typeface="Arial" pitchFamily="34" charset="0"/>
              </a:rPr>
              <a:t>Rudarski fakultet Tuzla</a:t>
            </a:r>
            <a:endParaRPr lang="hr-HR" sz="6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4F31-BE7F-4866-8B1E-4C112D22DCC5}" type="slidenum">
              <a:rPr lang="hr-HR" smtClean="0"/>
              <a:pPr/>
              <a:t>8</a:t>
            </a:fld>
            <a:endParaRPr lang="hr-HR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Reference u rudarstvu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A4F31-BE7F-4866-8B1E-4C112D22DCC5}" type="slidenum">
              <a:rPr lang="hr-HR" smtClean="0"/>
              <a:pPr/>
              <a:t>9</a:t>
            </a:fld>
            <a:endParaRPr lang="hr-HR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Reference građevina/cementna industrija</a:t>
            </a:r>
            <a:endParaRPr lang="hr-HR" dirty="0"/>
          </a:p>
        </p:txBody>
      </p:sp>
      <p:sp>
        <p:nvSpPr>
          <p:cNvPr id="9" name="Rectangle 8"/>
          <p:cNvSpPr/>
          <p:nvPr/>
        </p:nvSpPr>
        <p:spPr>
          <a:xfrm>
            <a:off x="516419" y="1346396"/>
            <a:ext cx="4320480" cy="4647426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lvl="0"/>
            <a:r>
              <a:rPr lang="hr-HR" sz="1000" dirty="0" smtClean="0">
                <a:solidFill>
                  <a:prstClr val="white"/>
                </a:solidFill>
              </a:rPr>
              <a:t>NISKOGRADNJA</a:t>
            </a:r>
          </a:p>
          <a:p>
            <a:pPr lvl="0"/>
            <a:endParaRPr lang="hr-HR" sz="1000" dirty="0" smtClean="0">
              <a:solidFill>
                <a:prstClr val="white"/>
              </a:solidFill>
            </a:endParaRPr>
          </a:p>
          <a:p>
            <a:pPr lvl="0"/>
            <a:r>
              <a:rPr lang="hr-HR" sz="1000" dirty="0" smtClean="0">
                <a:solidFill>
                  <a:prstClr val="white"/>
                </a:solidFill>
              </a:rPr>
              <a:t>Slovenija</a:t>
            </a:r>
          </a:p>
          <a:p>
            <a:pPr lvl="0"/>
            <a:endParaRPr lang="hr-HR" sz="1000" dirty="0" smtClean="0">
              <a:solidFill>
                <a:prstClr val="white"/>
              </a:solidFill>
            </a:endParaRPr>
          </a:p>
          <a:p>
            <a:pPr lvl="0"/>
            <a:r>
              <a:rPr lang="hr-HR" sz="1000" dirty="0" smtClean="0">
                <a:solidFill>
                  <a:prstClr val="white"/>
                </a:solidFill>
              </a:rPr>
              <a:t>    Primorje, Ajdovšćina</a:t>
            </a:r>
          </a:p>
          <a:p>
            <a:pPr lvl="0"/>
            <a:r>
              <a:rPr lang="hr-HR" sz="1000" dirty="0" smtClean="0">
                <a:solidFill>
                  <a:prstClr val="white"/>
                </a:solidFill>
              </a:rPr>
              <a:t>    CPL Ljubljana</a:t>
            </a:r>
          </a:p>
          <a:p>
            <a:pPr lvl="0"/>
            <a:r>
              <a:rPr lang="hr-HR" sz="1000" dirty="0" smtClean="0">
                <a:solidFill>
                  <a:prstClr val="white"/>
                </a:solidFill>
              </a:rPr>
              <a:t>    KPL Ljubljana</a:t>
            </a:r>
          </a:p>
          <a:p>
            <a:pPr lvl="0"/>
            <a:r>
              <a:rPr lang="hr-HR" sz="1000" dirty="0" smtClean="0">
                <a:solidFill>
                  <a:prstClr val="white"/>
                </a:solidFill>
              </a:rPr>
              <a:t>    KOSTAK</a:t>
            </a:r>
          </a:p>
          <a:p>
            <a:pPr lvl="0"/>
            <a:r>
              <a:rPr lang="hr-HR" sz="1000" dirty="0" smtClean="0">
                <a:solidFill>
                  <a:prstClr val="white"/>
                </a:solidFill>
              </a:rPr>
              <a:t>    SGP Zasavje</a:t>
            </a:r>
          </a:p>
          <a:p>
            <a:pPr lvl="0"/>
            <a:r>
              <a:rPr lang="hr-HR" sz="1000" dirty="0" smtClean="0">
                <a:solidFill>
                  <a:prstClr val="white"/>
                </a:solidFill>
              </a:rPr>
              <a:t>    Incomm Trzin</a:t>
            </a:r>
          </a:p>
          <a:p>
            <a:pPr lvl="0"/>
            <a:r>
              <a:rPr lang="hr-HR" sz="1000" dirty="0" smtClean="0">
                <a:solidFill>
                  <a:prstClr val="white"/>
                </a:solidFill>
              </a:rPr>
              <a:t>    CPM Maribor</a:t>
            </a:r>
          </a:p>
          <a:p>
            <a:pPr lvl="0"/>
            <a:r>
              <a:rPr lang="hr-HR" sz="1000" dirty="0" smtClean="0">
                <a:solidFill>
                  <a:prstClr val="white"/>
                </a:solidFill>
              </a:rPr>
              <a:t>    Hip Plus</a:t>
            </a:r>
          </a:p>
          <a:p>
            <a:pPr lvl="0"/>
            <a:r>
              <a:rPr lang="hr-HR" sz="1000" dirty="0" smtClean="0">
                <a:solidFill>
                  <a:prstClr val="white"/>
                </a:solidFill>
              </a:rPr>
              <a:t>    S Centar</a:t>
            </a:r>
          </a:p>
          <a:p>
            <a:pPr lvl="0"/>
            <a:r>
              <a:rPr lang="hr-HR" sz="1000" dirty="0" smtClean="0">
                <a:solidFill>
                  <a:prstClr val="white"/>
                </a:solidFill>
              </a:rPr>
              <a:t>    Vilkograd</a:t>
            </a:r>
          </a:p>
          <a:p>
            <a:pPr lvl="0"/>
            <a:r>
              <a:rPr lang="hr-HR" sz="1000" dirty="0" smtClean="0">
                <a:solidFill>
                  <a:prstClr val="white"/>
                </a:solidFill>
              </a:rPr>
              <a:t>    Mentis</a:t>
            </a:r>
          </a:p>
          <a:p>
            <a:pPr lvl="0"/>
            <a:r>
              <a:rPr lang="hr-HR" sz="1000" dirty="0" smtClean="0">
                <a:solidFill>
                  <a:prstClr val="white"/>
                </a:solidFill>
              </a:rPr>
              <a:t>    RGP, RGD Velenje</a:t>
            </a:r>
          </a:p>
          <a:p>
            <a:pPr lvl="0"/>
            <a:endParaRPr lang="hr-HR" sz="1000" dirty="0" smtClean="0">
              <a:solidFill>
                <a:prstClr val="white"/>
              </a:solidFill>
            </a:endParaRPr>
          </a:p>
          <a:p>
            <a:pPr lvl="0"/>
            <a:r>
              <a:rPr lang="hr-HR" sz="1000" dirty="0" smtClean="0">
                <a:solidFill>
                  <a:prstClr val="white"/>
                </a:solidFill>
              </a:rPr>
              <a:t>Bosna in Hercegovina</a:t>
            </a:r>
          </a:p>
          <a:p>
            <a:pPr lvl="0"/>
            <a:endParaRPr lang="hr-HR" sz="1000" dirty="0" smtClean="0">
              <a:solidFill>
                <a:prstClr val="white"/>
              </a:solidFill>
            </a:endParaRPr>
          </a:p>
          <a:p>
            <a:pPr lvl="0"/>
            <a:r>
              <a:rPr lang="hr-HR" sz="1000" dirty="0" smtClean="0">
                <a:solidFill>
                  <a:prstClr val="white"/>
                </a:solidFill>
              </a:rPr>
              <a:t>    CPMBiH</a:t>
            </a:r>
          </a:p>
          <a:p>
            <a:pPr lvl="0"/>
            <a:r>
              <a:rPr lang="hr-HR" sz="1000" dirty="0" smtClean="0">
                <a:solidFill>
                  <a:prstClr val="white"/>
                </a:solidFill>
              </a:rPr>
              <a:t>    Integral Laktaši</a:t>
            </a:r>
          </a:p>
          <a:p>
            <a:pPr lvl="0"/>
            <a:endParaRPr lang="hr-HR" sz="1000" dirty="0" smtClean="0">
              <a:solidFill>
                <a:prstClr val="white"/>
              </a:solidFill>
            </a:endParaRPr>
          </a:p>
          <a:p>
            <a:pPr lvl="0"/>
            <a:r>
              <a:rPr lang="hr-HR" sz="1000" dirty="0" smtClean="0">
                <a:solidFill>
                  <a:prstClr val="white"/>
                </a:solidFill>
              </a:rPr>
              <a:t>Srbija</a:t>
            </a:r>
          </a:p>
          <a:p>
            <a:pPr lvl="0"/>
            <a:endParaRPr lang="hr-HR" sz="1000" dirty="0" smtClean="0">
              <a:solidFill>
                <a:prstClr val="white"/>
              </a:solidFill>
            </a:endParaRPr>
          </a:p>
          <a:p>
            <a:pPr lvl="0"/>
            <a:r>
              <a:rPr lang="hr-HR" sz="1000" dirty="0" smtClean="0">
                <a:solidFill>
                  <a:prstClr val="white"/>
                </a:solidFill>
              </a:rPr>
              <a:t>    Energoprojekt Hidroinženjering</a:t>
            </a:r>
          </a:p>
          <a:p>
            <a:pPr lvl="0"/>
            <a:r>
              <a:rPr lang="hr-HR" sz="1000" dirty="0" smtClean="0">
                <a:solidFill>
                  <a:prstClr val="white"/>
                </a:solidFill>
              </a:rPr>
              <a:t>    Gradis Čačak</a:t>
            </a:r>
          </a:p>
          <a:p>
            <a:pPr lvl="0"/>
            <a:r>
              <a:rPr lang="hr-HR" sz="1000" dirty="0" smtClean="0">
                <a:solidFill>
                  <a:prstClr val="white"/>
                </a:solidFill>
              </a:rPr>
              <a:t>    Šuša Novi Sad</a:t>
            </a:r>
          </a:p>
          <a:p>
            <a:pPr lvl="0"/>
            <a:r>
              <a:rPr lang="hr-HR" sz="1000" dirty="0" smtClean="0">
                <a:solidFill>
                  <a:prstClr val="white"/>
                </a:solidFill>
              </a:rPr>
              <a:t>    Komgrad Subotica</a:t>
            </a:r>
          </a:p>
          <a:p>
            <a:pPr lvl="0"/>
            <a:r>
              <a:rPr lang="hr-HR" sz="1000" dirty="0" smtClean="0">
                <a:solidFill>
                  <a:prstClr val="white"/>
                </a:solidFill>
              </a:rPr>
              <a:t>    Jedinstvo Užice</a:t>
            </a:r>
          </a:p>
          <a:p>
            <a:pPr lvl="0"/>
            <a:r>
              <a:rPr lang="hr-HR" sz="1000" dirty="0" smtClean="0">
                <a:solidFill>
                  <a:prstClr val="white"/>
                </a:solidFill>
              </a:rPr>
              <a:t>    PUT Inženjering Niš</a:t>
            </a:r>
          </a:p>
          <a:p>
            <a:pPr lvl="0"/>
            <a:r>
              <a:rPr lang="hr-HR" sz="1000" dirty="0" smtClean="0">
                <a:solidFill>
                  <a:prstClr val="white"/>
                </a:solidFill>
              </a:rPr>
              <a:t>    Hidrosrem Sremska Mitrovica</a:t>
            </a:r>
          </a:p>
          <a:p>
            <a:pPr lvl="0"/>
            <a:r>
              <a:rPr lang="hr-HR" sz="1000" dirty="0" smtClean="0">
                <a:solidFill>
                  <a:prstClr val="white"/>
                </a:solidFill>
              </a:rPr>
              <a:t>    Vojvodina Šume</a:t>
            </a:r>
          </a:p>
          <a:p>
            <a:pPr lvl="0"/>
            <a:endParaRPr lang="hr-HR" sz="1000" dirty="0" smtClean="0">
              <a:solidFill>
                <a:prstClr val="white"/>
              </a:solidFill>
            </a:endParaRPr>
          </a:p>
          <a:p>
            <a:pPr lvl="0"/>
            <a:r>
              <a:rPr lang="hr-HR" sz="1000" dirty="0" smtClean="0">
                <a:solidFill>
                  <a:prstClr val="white"/>
                </a:solidFill>
              </a:rPr>
              <a:t>Makedonija</a:t>
            </a:r>
          </a:p>
          <a:p>
            <a:pPr lvl="0"/>
            <a:r>
              <a:rPr lang="hr-HR" sz="1000" dirty="0" smtClean="0">
                <a:solidFill>
                  <a:prstClr val="white"/>
                </a:solidFill>
              </a:rPr>
              <a:t>    Magnometal Skopje</a:t>
            </a:r>
            <a:endParaRPr lang="hr-HR" sz="10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27784" y="2420887"/>
            <a:ext cx="228600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000" dirty="0" smtClean="0"/>
              <a:t>Hrvatska</a:t>
            </a:r>
            <a:endParaRPr lang="hr-HR" sz="1000" dirty="0"/>
          </a:p>
          <a:p>
            <a:r>
              <a:rPr lang="hr-HR" sz="1000" dirty="0" smtClean="0"/>
              <a:t>    </a:t>
            </a:r>
            <a:r>
              <a:rPr lang="hr-HR" sz="1000" dirty="0"/>
              <a:t>Vodogradnja Osijek</a:t>
            </a:r>
          </a:p>
          <a:p>
            <a:r>
              <a:rPr lang="hr-HR" sz="1000" dirty="0"/>
              <a:t>    VodovodSl. Brod</a:t>
            </a:r>
          </a:p>
          <a:p>
            <a:r>
              <a:rPr lang="hr-HR" sz="1000" dirty="0"/>
              <a:t>    Vodovod Osijek</a:t>
            </a:r>
          </a:p>
          <a:p>
            <a:r>
              <a:rPr lang="hr-HR" sz="1000" dirty="0"/>
              <a:t>    Vodovod grada Vukovara</a:t>
            </a:r>
          </a:p>
          <a:p>
            <a:r>
              <a:rPr lang="hr-HR" sz="1000" dirty="0"/>
              <a:t>    Varkom Varaždin</a:t>
            </a:r>
          </a:p>
          <a:p>
            <a:r>
              <a:rPr lang="hr-HR" sz="1000" dirty="0"/>
              <a:t>    Meðimurske vode</a:t>
            </a:r>
          </a:p>
          <a:p>
            <a:r>
              <a:rPr lang="hr-HR" sz="1000" dirty="0"/>
              <a:t>    Brodska Posavina</a:t>
            </a:r>
          </a:p>
          <a:p>
            <a:r>
              <a:rPr lang="hr-HR" sz="1000" dirty="0"/>
              <a:t>    Beton Nova Gradiška</a:t>
            </a:r>
          </a:p>
          <a:p>
            <a:r>
              <a:rPr lang="hr-HR" sz="1000" dirty="0"/>
              <a:t>    Kolektor Zagreb</a:t>
            </a:r>
          </a:p>
          <a:p>
            <a:r>
              <a:rPr lang="hr-HR" sz="1000" dirty="0"/>
              <a:t>    Hidrocommerce</a:t>
            </a:r>
          </a:p>
          <a:p>
            <a:r>
              <a:rPr lang="hr-HR" sz="1000" dirty="0"/>
              <a:t>    Zakladavni Staveb</a:t>
            </a:r>
          </a:p>
          <a:p>
            <a:r>
              <a:rPr lang="hr-HR" sz="1000" dirty="0"/>
              <a:t>    Georad</a:t>
            </a:r>
          </a:p>
          <a:p>
            <a:r>
              <a:rPr lang="hr-HR" sz="1000" dirty="0"/>
              <a:t>    Nikič Gradnja</a:t>
            </a:r>
          </a:p>
          <a:p>
            <a:r>
              <a:rPr lang="hr-HR" sz="1000" dirty="0"/>
              <a:t>    AMM Vinkovci</a:t>
            </a:r>
          </a:p>
          <a:p>
            <a:r>
              <a:rPr lang="hr-HR" sz="1000" dirty="0"/>
              <a:t>    TVIM Sisak</a:t>
            </a:r>
          </a:p>
          <a:p>
            <a:r>
              <a:rPr lang="hr-HR" sz="1000" dirty="0"/>
              <a:t>    Osijek Koteks</a:t>
            </a:r>
          </a:p>
          <a:p>
            <a:r>
              <a:rPr lang="hr-HR" sz="1000" dirty="0"/>
              <a:t>    Hidroelektra niskogradnja</a:t>
            </a:r>
          </a:p>
          <a:p>
            <a:r>
              <a:rPr lang="hr-HR" sz="1000" dirty="0"/>
              <a:t>    Grami Pula</a:t>
            </a:r>
          </a:p>
          <a:p>
            <a:r>
              <a:rPr lang="hr-HR" sz="1000" dirty="0"/>
              <a:t>    Aquaterm Karlovac</a:t>
            </a:r>
          </a:p>
          <a:p>
            <a:r>
              <a:rPr lang="hr-HR" sz="1000" dirty="0"/>
              <a:t>    Mežnar Karlovac</a:t>
            </a:r>
          </a:p>
          <a:p>
            <a:r>
              <a:rPr lang="hr-HR" sz="1000" dirty="0"/>
              <a:t>    KAprojekt Karlovac</a:t>
            </a:r>
          </a:p>
          <a:p>
            <a:r>
              <a:rPr lang="hr-HR" sz="1000" dirty="0"/>
              <a:t>    Niskogradnja Karlovac</a:t>
            </a:r>
          </a:p>
          <a:p>
            <a:r>
              <a:rPr lang="hr-HR" sz="1000" dirty="0"/>
              <a:t>    GeoservisAS Zagreb</a:t>
            </a:r>
          </a:p>
          <a:p>
            <a:r>
              <a:rPr lang="hr-HR" sz="1000" dirty="0"/>
              <a:t>    MGA Metkovič</a:t>
            </a:r>
          </a:p>
          <a:p>
            <a:r>
              <a:rPr lang="hr-HR" sz="1000" dirty="0"/>
              <a:t>    Cetina d.d. Sinj</a:t>
            </a:r>
          </a:p>
          <a:p>
            <a:r>
              <a:rPr lang="hr-HR" sz="1000" dirty="0"/>
              <a:t>    Tehnokanal Zagreb</a:t>
            </a:r>
          </a:p>
          <a:p>
            <a:r>
              <a:rPr lang="hr-HR" sz="1000" dirty="0"/>
              <a:t>    Mihinakop Rakitje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08104" y="1556792"/>
            <a:ext cx="309634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000" dirty="0"/>
              <a:t>CEMENTNA INDUSTRIJA</a:t>
            </a:r>
          </a:p>
          <a:p>
            <a:endParaRPr lang="hr-HR" sz="1000" dirty="0"/>
          </a:p>
          <a:p>
            <a:r>
              <a:rPr lang="hr-HR" sz="1000" dirty="0" smtClean="0"/>
              <a:t>Hrvatska</a:t>
            </a:r>
            <a:endParaRPr lang="hr-HR" sz="1000" dirty="0"/>
          </a:p>
          <a:p>
            <a:endParaRPr lang="hr-HR" sz="1000" dirty="0"/>
          </a:p>
          <a:p>
            <a:r>
              <a:rPr lang="hr-HR" sz="1000" dirty="0"/>
              <a:t>    HOLCIM Koromačno</a:t>
            </a:r>
          </a:p>
          <a:p>
            <a:r>
              <a:rPr lang="hr-HR" sz="1000" dirty="0"/>
              <a:t>    NEXE Grupa, Našicecement Hrvatska</a:t>
            </a:r>
          </a:p>
          <a:p>
            <a:endParaRPr lang="hr-HR" sz="1000" dirty="0"/>
          </a:p>
          <a:p>
            <a:r>
              <a:rPr lang="hr-HR" sz="1000" dirty="0"/>
              <a:t>Srbija</a:t>
            </a:r>
          </a:p>
          <a:p>
            <a:endParaRPr lang="hr-HR" sz="1000" dirty="0"/>
          </a:p>
          <a:p>
            <a:r>
              <a:rPr lang="hr-HR" sz="1000" dirty="0"/>
              <a:t>    LAFARGE Cement Beočin, Srbija</a:t>
            </a:r>
          </a:p>
          <a:p>
            <a:endParaRPr lang="hr-HR" sz="1000" dirty="0"/>
          </a:p>
          <a:p>
            <a:r>
              <a:rPr lang="hr-HR" sz="1000" dirty="0"/>
              <a:t>Makedonija</a:t>
            </a:r>
          </a:p>
          <a:p>
            <a:endParaRPr lang="hr-HR" sz="1000" dirty="0"/>
          </a:p>
          <a:p>
            <a:r>
              <a:rPr lang="hr-HR" sz="1000" dirty="0"/>
              <a:t>    TITAN Cement USJE, </a:t>
            </a:r>
            <a:r>
              <a:rPr lang="hr-HR" sz="1000" dirty="0" smtClean="0"/>
              <a:t>Skopje</a:t>
            </a:r>
          </a:p>
          <a:p>
            <a:endParaRPr lang="hr-HR" sz="1000" dirty="0"/>
          </a:p>
          <a:p>
            <a:endParaRPr lang="hr-HR" sz="1000" dirty="0"/>
          </a:p>
          <a:p>
            <a:r>
              <a:rPr lang="hr-HR" sz="1000" dirty="0" smtClean="0"/>
              <a:t>INDUSTRIJA</a:t>
            </a:r>
            <a:endParaRPr lang="hr-HR" sz="1000" dirty="0"/>
          </a:p>
          <a:p>
            <a:endParaRPr lang="hr-HR" sz="1000" dirty="0"/>
          </a:p>
          <a:p>
            <a:r>
              <a:rPr lang="hr-HR" sz="1000" dirty="0" smtClean="0"/>
              <a:t>Hrvatska</a:t>
            </a:r>
            <a:endParaRPr lang="hr-HR" sz="1000" dirty="0"/>
          </a:p>
          <a:p>
            <a:endParaRPr lang="hr-HR" sz="1000" dirty="0"/>
          </a:p>
          <a:p>
            <a:r>
              <a:rPr lang="hr-HR" sz="1000" dirty="0"/>
              <a:t>    HIDROTOP d.o.o.</a:t>
            </a:r>
          </a:p>
          <a:p>
            <a:endParaRPr lang="hr-HR" sz="1000" dirty="0"/>
          </a:p>
          <a:p>
            <a:r>
              <a:rPr lang="hr-HR" sz="1000" dirty="0"/>
              <a:t>Srbija</a:t>
            </a:r>
          </a:p>
          <a:p>
            <a:endParaRPr lang="hr-HR" sz="1000" dirty="0"/>
          </a:p>
          <a:p>
            <a:r>
              <a:rPr lang="hr-HR" sz="1000" dirty="0"/>
              <a:t>    Kronošpan, Lapovo</a:t>
            </a:r>
          </a:p>
          <a:p>
            <a:endParaRPr lang="hr-HR" sz="1000" dirty="0"/>
          </a:p>
          <a:p>
            <a:r>
              <a:rPr lang="hr-HR" sz="1000" dirty="0"/>
              <a:t>Makedonija</a:t>
            </a:r>
          </a:p>
          <a:p>
            <a:endParaRPr lang="hr-HR" sz="1000" dirty="0"/>
          </a:p>
          <a:p>
            <a:r>
              <a:rPr lang="hr-HR" sz="1000" dirty="0"/>
              <a:t>    ELING Skopje</a:t>
            </a:r>
          </a:p>
        </p:txBody>
      </p:sp>
    </p:spTree>
    <p:extLst>
      <p:ext uri="{BB962C8B-B14F-4D97-AF65-F5344CB8AC3E}">
        <p14:creationId xmlns:p14="http://schemas.microsoft.com/office/powerpoint/2010/main" val="64038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1308</TotalTime>
  <Words>1215</Words>
  <Application>Microsoft Office PowerPoint</Application>
  <PresentationFormat>Prikaz na zaslonu (4:3)</PresentationFormat>
  <Paragraphs>292</Paragraphs>
  <Slides>25</Slides>
  <Notes>3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4</vt:i4>
      </vt:variant>
      <vt:variant>
        <vt:lpstr>Naslovi slajdova</vt:lpstr>
      </vt:variant>
      <vt:variant>
        <vt:i4>25</vt:i4>
      </vt:variant>
    </vt:vector>
  </HeadingPairs>
  <TitlesOfParts>
    <vt:vector size="34" baseType="lpstr">
      <vt:lpstr>Arial</vt:lpstr>
      <vt:lpstr>Calibri</vt:lpstr>
      <vt:lpstr>Verdana</vt:lpstr>
      <vt:lpstr>Wingdings 2</vt:lpstr>
      <vt:lpstr>Wingdings 3</vt:lpstr>
      <vt:lpstr>Concourse</vt:lpstr>
      <vt:lpstr>2_Custom Design</vt:lpstr>
      <vt:lpstr>Custom Design</vt:lpstr>
      <vt:lpstr>1_Custom Design</vt:lpstr>
      <vt:lpstr>PowerPointova prezentacija</vt:lpstr>
      <vt:lpstr>Kako je sve počelo? Od 1974.... </vt:lpstr>
      <vt:lpstr>Na tržištu od 1974.</vt:lpstr>
      <vt:lpstr>Na tržištu od 1974.</vt:lpstr>
      <vt:lpstr>SIMING na području bivše YU</vt:lpstr>
      <vt:lpstr>SIMING danas</vt:lpstr>
      <vt:lpstr>Ekskluzivni zastupnici i/ili distributeri za područje ex-YU</vt:lpstr>
      <vt:lpstr>Reference u rudarstvu</vt:lpstr>
      <vt:lpstr>Reference građevina/cementna industrija</vt:lpstr>
      <vt:lpstr>REFERENCA: Rudnik Velenje</vt:lpstr>
      <vt:lpstr>REFERENCA: Premogovnik Velenje pumpna stanica</vt:lpstr>
      <vt:lpstr>REFERENCa: Premogovnik Velenje Hamacher</vt:lpstr>
      <vt:lpstr>REFERENCE: Premogovnik Velenje Korfman ventilatori</vt:lpstr>
      <vt:lpstr>RMU Kreka – Mramor</vt:lpstr>
      <vt:lpstr>REFERENCE: Površinski kop Gacko 2010/2011</vt:lpstr>
      <vt:lpstr>REFERENCA: Površinski kop Gacko BIH 2011/2012</vt:lpstr>
      <vt:lpstr>REFERENCA: Površinski kop Gacko BIH 2011/2012</vt:lpstr>
      <vt:lpstr>REFERENCA: Površinski kop Ugljevik BIH 2011</vt:lpstr>
      <vt:lpstr>REFERENCA: Površinski kop Ugljevik BIH 2012</vt:lpstr>
      <vt:lpstr>REFERENCA: Velenje SLO 2011/2012</vt:lpstr>
      <vt:lpstr>Široko čelo Banovići 2012</vt:lpstr>
      <vt:lpstr>Široko čelo Breza 2013</vt:lpstr>
      <vt:lpstr>PowerPointova prezentacija</vt:lpstr>
      <vt:lpstr>PowerPointova prezentacija</vt:lpstr>
      <vt:lpstr>PowerPointova prezentacija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Max</dc:creator>
  <cp:lastModifiedBy>Vers Samobor</cp:lastModifiedBy>
  <cp:revision>115</cp:revision>
  <dcterms:created xsi:type="dcterms:W3CDTF">2010-01-22T23:14:25Z</dcterms:created>
  <dcterms:modified xsi:type="dcterms:W3CDTF">2015-05-12T07:05:29Z</dcterms:modified>
</cp:coreProperties>
</file>