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5" r:id="rId9"/>
    <p:sldId id="266" r:id="rId10"/>
    <p:sldId id="260" r:id="rId11"/>
    <p:sldId id="261"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737252-A3B6-4656-AAC8-79A5CDD7D6A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37252-A3B6-4656-AAC8-79A5CDD7D6A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37252-A3B6-4656-AAC8-79A5CDD7D6A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37252-A3B6-4656-AAC8-79A5CDD7D6A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737252-A3B6-4656-AAC8-79A5CDD7D6AA}"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737252-A3B6-4656-AAC8-79A5CDD7D6A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737252-A3B6-4656-AAC8-79A5CDD7D6AA}" type="datetimeFigureOut">
              <a:rPr lang="en-US" smtClean="0"/>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737252-A3B6-4656-AAC8-79A5CDD7D6AA}" type="datetimeFigureOut">
              <a:rPr lang="en-US" smtClean="0"/>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37252-A3B6-4656-AAC8-79A5CDD7D6AA}" type="datetimeFigureOut">
              <a:rPr lang="en-US" smtClean="0"/>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737252-A3B6-4656-AAC8-79A5CDD7D6A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737252-A3B6-4656-AAC8-79A5CDD7D6AA}"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6E397-423C-47A4-9ABA-89B970B776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37252-A3B6-4656-AAC8-79A5CDD7D6AA}" type="datetimeFigureOut">
              <a:rPr lang="en-US" smtClean="0"/>
              <a:t>5/12/2015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6E397-423C-47A4-9ABA-89B970B776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85800"/>
            <a:ext cx="7772400" cy="3146425"/>
          </a:xfrm>
        </p:spPr>
        <p:txBody>
          <a:bodyPr>
            <a:normAutofit/>
          </a:bodyPr>
          <a:lstStyle/>
          <a:p>
            <a:r>
              <a:rPr lang="sr-Latn-CS" b="1" dirty="0">
                <a:solidFill>
                  <a:schemeClr val="accent5"/>
                </a:solidFill>
              </a:rPr>
              <a:t>Eksploatacija prirodnih resursa u funkciji održivog razvoja</a:t>
            </a:r>
            <a:r>
              <a:rPr lang="en-US" dirty="0"/>
              <a:t/>
            </a:r>
            <a:br>
              <a:rPr lang="en-US" dirty="0"/>
            </a:br>
            <a:endParaRPr lang="en-US" dirty="0"/>
          </a:p>
        </p:txBody>
      </p:sp>
      <p:sp>
        <p:nvSpPr>
          <p:cNvPr id="3" name="Subtitle 2"/>
          <p:cNvSpPr>
            <a:spLocks noGrp="1"/>
          </p:cNvSpPr>
          <p:nvPr>
            <p:ph type="subTitle" idx="1"/>
          </p:nvPr>
        </p:nvSpPr>
        <p:spPr/>
        <p:txBody>
          <a:bodyPr>
            <a:normAutofit fontScale="70000" lnSpcReduction="20000"/>
          </a:bodyPr>
          <a:lstStyle/>
          <a:p>
            <a:r>
              <a:rPr lang="sr-Latn-CS" b="1" dirty="0" smtClean="0">
                <a:solidFill>
                  <a:schemeClr val="accent6"/>
                </a:solidFill>
              </a:rPr>
              <a:t>Cvjetko Stojanović</a:t>
            </a:r>
          </a:p>
          <a:p>
            <a:r>
              <a:rPr lang="sr-Latn-CS" b="1" dirty="0" smtClean="0">
                <a:solidFill>
                  <a:schemeClr val="accent6"/>
                </a:solidFill>
              </a:rPr>
              <a:t>MH “Elektroprivreda Republike Srpske” Matično preduzeće a.d. Trebinje </a:t>
            </a:r>
          </a:p>
          <a:p>
            <a:r>
              <a:rPr lang="sr-Latn-CS" b="1" dirty="0" smtClean="0">
                <a:solidFill>
                  <a:schemeClr val="accent6"/>
                </a:solidFill>
              </a:rPr>
              <a:t>ZP “Rudnik i Termoelektrana Ugljevik” a.d. Ugljevik</a:t>
            </a:r>
            <a:endParaRPr lang="en-US" dirty="0">
              <a:solidFill>
                <a:schemeClr val="accent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b="1" dirty="0">
                <a:solidFill>
                  <a:schemeClr val="accent1"/>
                </a:solidFill>
              </a:rPr>
              <a:t>Principi održivog razvoja</a:t>
            </a:r>
            <a:endParaRPr lang="en-US" dirty="0">
              <a:solidFill>
                <a:schemeClr val="accent1"/>
              </a:solidFill>
            </a:endParaRPr>
          </a:p>
        </p:txBody>
      </p:sp>
      <p:sp>
        <p:nvSpPr>
          <p:cNvPr id="3" name="Content Placeholder 2"/>
          <p:cNvSpPr>
            <a:spLocks noGrp="1"/>
          </p:cNvSpPr>
          <p:nvPr>
            <p:ph idx="1"/>
          </p:nvPr>
        </p:nvSpPr>
        <p:spPr/>
        <p:txBody>
          <a:bodyPr>
            <a:normAutofit fontScale="85000" lnSpcReduction="10000"/>
          </a:bodyPr>
          <a:lstStyle/>
          <a:p>
            <a:pPr lvl="0"/>
            <a:r>
              <a:rPr lang="sr-Latn-CS" dirty="0">
                <a:solidFill>
                  <a:schemeClr val="accent3"/>
                </a:solidFill>
              </a:rPr>
              <a:t>Principi ekološke </a:t>
            </a:r>
            <a:r>
              <a:rPr lang="sr-Latn-CS" dirty="0" smtClean="0">
                <a:solidFill>
                  <a:schemeClr val="accent3"/>
                </a:solidFill>
              </a:rPr>
              <a:t>održivosti</a:t>
            </a:r>
          </a:p>
          <a:p>
            <a:pPr lvl="0">
              <a:buNone/>
            </a:pPr>
            <a:r>
              <a:rPr lang="sr-Latn-CS" dirty="0" smtClean="0"/>
              <a:t>  </a:t>
            </a:r>
            <a:r>
              <a:rPr lang="sr-Latn-CS" dirty="0" smtClean="0">
                <a:solidFill>
                  <a:schemeClr val="accent6"/>
                </a:solidFill>
              </a:rPr>
              <a:t>	obezbjeđuju </a:t>
            </a:r>
            <a:r>
              <a:rPr lang="sr-Latn-CS" dirty="0">
                <a:solidFill>
                  <a:schemeClr val="accent6"/>
                </a:solidFill>
              </a:rPr>
              <a:t>da razvoj bude kompatibilan sa održavanjem vitalnih ekoloških </a:t>
            </a:r>
            <a:r>
              <a:rPr lang="sr-Latn-CS" dirty="0" smtClean="0">
                <a:solidFill>
                  <a:schemeClr val="accent6"/>
                </a:solidFill>
              </a:rPr>
              <a:t>procesa.</a:t>
            </a:r>
            <a:endParaRPr lang="en-US" dirty="0">
              <a:solidFill>
                <a:schemeClr val="accent6"/>
              </a:solidFill>
            </a:endParaRPr>
          </a:p>
          <a:p>
            <a:pPr lvl="0"/>
            <a:r>
              <a:rPr lang="sr-Latn-CS" dirty="0">
                <a:solidFill>
                  <a:schemeClr val="accent3"/>
                </a:solidFill>
              </a:rPr>
              <a:t>Princip socijalne i kulturne održivosti </a:t>
            </a:r>
            <a:endParaRPr lang="sr-Latn-CS" dirty="0" smtClean="0">
              <a:solidFill>
                <a:schemeClr val="accent3"/>
              </a:solidFill>
            </a:endParaRPr>
          </a:p>
          <a:p>
            <a:pPr lvl="0">
              <a:buNone/>
            </a:pPr>
            <a:r>
              <a:rPr lang="sr-Latn-CS" dirty="0" smtClean="0"/>
              <a:t>	</a:t>
            </a:r>
            <a:r>
              <a:rPr lang="sr-Latn-CS" dirty="0" smtClean="0">
                <a:solidFill>
                  <a:schemeClr val="accent6"/>
                </a:solidFill>
              </a:rPr>
              <a:t>obezbjeđuje </a:t>
            </a:r>
            <a:r>
              <a:rPr lang="sr-Latn-CS" dirty="0">
                <a:solidFill>
                  <a:schemeClr val="accent6"/>
                </a:solidFill>
              </a:rPr>
              <a:t>da razvoj bude kompatibilan sa kulturnim i tradicionalanim vrijednostima ljudskih </a:t>
            </a:r>
            <a:r>
              <a:rPr lang="sr-Latn-CS" dirty="0" smtClean="0">
                <a:solidFill>
                  <a:schemeClr val="accent6"/>
                </a:solidFill>
              </a:rPr>
              <a:t>zajednica.</a:t>
            </a:r>
            <a:endParaRPr lang="en-US" dirty="0">
              <a:solidFill>
                <a:schemeClr val="accent6"/>
              </a:solidFill>
            </a:endParaRPr>
          </a:p>
          <a:p>
            <a:pPr lvl="0"/>
            <a:r>
              <a:rPr lang="sr-Latn-CS" dirty="0">
                <a:solidFill>
                  <a:schemeClr val="accent3"/>
                </a:solidFill>
              </a:rPr>
              <a:t>Princip ekonomske </a:t>
            </a:r>
            <a:r>
              <a:rPr lang="sr-Latn-CS" dirty="0" smtClean="0">
                <a:solidFill>
                  <a:schemeClr val="accent3"/>
                </a:solidFill>
              </a:rPr>
              <a:t>održivosti</a:t>
            </a:r>
          </a:p>
          <a:p>
            <a:pPr lvl="0">
              <a:buNone/>
            </a:pPr>
            <a:r>
              <a:rPr lang="sr-Latn-CS" dirty="0" smtClean="0"/>
              <a:t> 	</a:t>
            </a:r>
            <a:r>
              <a:rPr lang="sr-Latn-CS" dirty="0" smtClean="0">
                <a:solidFill>
                  <a:schemeClr val="accent6"/>
                </a:solidFill>
              </a:rPr>
              <a:t>obezbjeđuje </a:t>
            </a:r>
            <a:r>
              <a:rPr lang="sr-Latn-CS" dirty="0">
                <a:solidFill>
                  <a:schemeClr val="accent6"/>
                </a:solidFill>
              </a:rPr>
              <a:t>da razvoj bude ekonomski efikasan i da se resursima upravlja na način da ih mogu uspješno koristiti i buduće </a:t>
            </a:r>
            <a:r>
              <a:rPr lang="sr-Latn-CS" dirty="0" smtClean="0">
                <a:solidFill>
                  <a:schemeClr val="accent6"/>
                </a:solidFill>
              </a:rPr>
              <a:t>generacije.</a:t>
            </a:r>
            <a:endParaRPr lang="en-US" dirty="0">
              <a:solidFill>
                <a:schemeClr val="accent6"/>
              </a:solidFill>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dirty="0" smtClean="0">
                <a:solidFill>
                  <a:schemeClr val="accent1"/>
                </a:solidFill>
              </a:rPr>
              <a:t>Zaključna razmatranja</a:t>
            </a:r>
            <a:endParaRPr lang="en-US" dirty="0">
              <a:solidFill>
                <a:schemeClr val="accent1"/>
              </a:solidFill>
            </a:endParaRPr>
          </a:p>
        </p:txBody>
      </p:sp>
      <p:sp>
        <p:nvSpPr>
          <p:cNvPr id="3" name="Content Placeholder 2"/>
          <p:cNvSpPr>
            <a:spLocks noGrp="1"/>
          </p:cNvSpPr>
          <p:nvPr>
            <p:ph idx="1"/>
          </p:nvPr>
        </p:nvSpPr>
        <p:spPr>
          <a:xfrm>
            <a:off x="457200" y="1143000"/>
            <a:ext cx="8229600" cy="5257800"/>
          </a:xfrm>
        </p:spPr>
        <p:txBody>
          <a:bodyPr>
            <a:normAutofit fontScale="47500" lnSpcReduction="20000"/>
          </a:bodyPr>
          <a:lstStyle/>
          <a:p>
            <a:pPr algn="just"/>
            <a:r>
              <a:rPr lang="sr-Latn-CS" sz="4000" dirty="0">
                <a:solidFill>
                  <a:schemeClr val="accent3"/>
                </a:solidFill>
              </a:rPr>
              <a:t>Jedan od osnovnih preduslova održivog privrednog razvoja kod organizacija koja se bave eksploatacijom neobnovljivih prirodnih resursa je u povećanju efikasnosti njihove eksploatacije, u smislu boljeg iskorišćenja rezervi, smanjenje nesklada između proizvodnje i eksploatacionih rezervi, kroz dodatna istraživanja, te ispunjenje brojnih zahjeva koji se, prije svega, odnose na zaštitu životne sredine. </a:t>
            </a:r>
            <a:endParaRPr lang="en-US" sz="4000" dirty="0">
              <a:solidFill>
                <a:schemeClr val="accent3"/>
              </a:solidFill>
            </a:endParaRPr>
          </a:p>
          <a:p>
            <a:pPr algn="just"/>
            <a:r>
              <a:rPr lang="sr-Latn-CS" sz="4000" dirty="0">
                <a:solidFill>
                  <a:schemeClr val="accent3"/>
                </a:solidFill>
              </a:rPr>
              <a:t>Ukoliko su takve mogućnosti iscrpljene, drugi način je da smanjenje zaliha resursa bude nadoknađeno povećanom količinom kapitala stvorenog ljudskom djelatnošću, kao što je fizički kapital u vidu infrastrukturnih objekata ili izgradnjom zamjenskih kapaciteta te nagomilanim intelektualnim kapitalom s obzirom da postoje značajne mogućnosti supstitucije prirodnog nekim drugim vidovima kapitala.</a:t>
            </a:r>
            <a:endParaRPr lang="en-US" sz="4000" dirty="0">
              <a:solidFill>
                <a:schemeClr val="accent3"/>
              </a:solidFill>
            </a:endParaRPr>
          </a:p>
          <a:p>
            <a:pPr algn="just"/>
            <a:r>
              <a:rPr lang="sr-Latn-CS" sz="4000" dirty="0">
                <a:solidFill>
                  <a:schemeClr val="accent3"/>
                </a:solidFill>
              </a:rPr>
              <a:t>Drugim riječima, nepoštovanje koncepta održivosti, neminovno, vodi ka neefikasnom privrednom razvoju, u smislu većeg rasipanja postojećih resursa i energije čime se ozbiljno ugrožava budućnost generacija koje dolaze. </a:t>
            </a:r>
            <a:endParaRPr lang="sr-Latn-CS" sz="4000" dirty="0" smtClean="0">
              <a:solidFill>
                <a:schemeClr val="accent3"/>
              </a:solidFill>
            </a:endParaRPr>
          </a:p>
          <a:p>
            <a:pPr algn="just"/>
            <a:r>
              <a:rPr lang="sr-Latn-CS" sz="4000" dirty="0" smtClean="0">
                <a:solidFill>
                  <a:schemeClr val="accent3"/>
                </a:solidFill>
              </a:rPr>
              <a:t>Isto </a:t>
            </a:r>
            <a:r>
              <a:rPr lang="sr-Latn-CS" sz="4000" dirty="0">
                <a:solidFill>
                  <a:schemeClr val="accent3"/>
                </a:solidFill>
              </a:rPr>
              <a:t>tako, degradacija životne sredine mora se blagovremeno sprečavati zaštitnim mjerama uz istovremeno poštovanje određenih principa ekonomske politike koji imaju suštinski značaj za ostvarivanjem koncepta održivosti. </a:t>
            </a:r>
            <a:endParaRPr lang="en-US" sz="4000" dirty="0">
              <a:solidFill>
                <a:schemeClr val="accent3"/>
              </a:solidFill>
            </a:endParaRPr>
          </a:p>
          <a:p>
            <a:pPr algn="just"/>
            <a:r>
              <a:rPr lang="sr-Latn-CS" sz="4000" dirty="0">
                <a:solidFill>
                  <a:schemeClr val="accent3"/>
                </a:solidFill>
              </a:rPr>
              <a:t>Jedino sa takvim shvatanjima i, prije svega, odnosom prema neobnovljivim mineralnim resursima, njihova eksploatacija ima budućnost. </a:t>
            </a:r>
            <a:r>
              <a:rPr lang="sr-Latn-CS" sz="4000" dirty="0" smtClean="0">
                <a:solidFill>
                  <a:schemeClr val="accent3"/>
                </a:solidFill>
              </a:rPr>
              <a:t>U </a:t>
            </a:r>
            <a:r>
              <a:rPr lang="sr-Latn-CS" sz="4000" dirty="0">
                <a:solidFill>
                  <a:schemeClr val="accent3"/>
                </a:solidFill>
              </a:rPr>
              <a:t>suprotnom, sve brojniji zahtjevi i strožiji standardi predstavljaće limitirajuće faktore.</a:t>
            </a:r>
            <a:endParaRPr lang="en-US" sz="4000" dirty="0">
              <a:solidFill>
                <a:schemeClr val="accent3"/>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b="1" dirty="0" smtClean="0">
                <a:solidFill>
                  <a:schemeClr val="accent5"/>
                </a:solidFill>
              </a:rPr>
              <a:t/>
            </a:r>
            <a:br>
              <a:rPr lang="sr-Latn-CS" b="1" dirty="0" smtClean="0">
                <a:solidFill>
                  <a:schemeClr val="accent5"/>
                </a:solidFill>
              </a:rPr>
            </a:br>
            <a:r>
              <a:rPr lang="sr-Latn-CS" b="1" dirty="0" smtClean="0">
                <a:solidFill>
                  <a:schemeClr val="accent5"/>
                </a:solidFill>
              </a:rPr>
              <a:t>Eksploatacija prirodnih resursa u funkciji održivog razvoja</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sr-Latn-BA" sz="9600" dirty="0">
              <a:solidFill>
                <a:srgbClr val="FF0000"/>
              </a:solidFill>
            </a:endParaRPr>
          </a:p>
          <a:p>
            <a:pPr>
              <a:buNone/>
            </a:pPr>
            <a:r>
              <a:rPr lang="sr-Latn-BA" sz="9600" dirty="0" smtClean="0">
                <a:solidFill>
                  <a:srgbClr val="FF0000"/>
                </a:solidFill>
              </a:rPr>
              <a:t>Hvala na pažnji!</a:t>
            </a:r>
            <a:endParaRPr lang="en-US" sz="96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b="1" dirty="0">
                <a:solidFill>
                  <a:schemeClr val="accent5"/>
                </a:solidFill>
              </a:rPr>
              <a:t>G</a:t>
            </a:r>
            <a:r>
              <a:rPr lang="sr-Latn-CS" b="1" dirty="0" smtClean="0">
                <a:solidFill>
                  <a:schemeClr val="accent5"/>
                </a:solidFill>
              </a:rPr>
              <a:t>eneza </a:t>
            </a:r>
            <a:r>
              <a:rPr lang="sr-Latn-CS" b="1" dirty="0">
                <a:solidFill>
                  <a:schemeClr val="accent5"/>
                </a:solidFill>
              </a:rPr>
              <a:t>održivog razvoja</a:t>
            </a:r>
            <a:r>
              <a:rPr lang="en-US" dirty="0">
                <a:solidFill>
                  <a:schemeClr val="accent5"/>
                </a:solidFill>
              </a:rPr>
              <a:t/>
            </a:r>
            <a:br>
              <a:rPr lang="en-US" dirty="0">
                <a:solidFill>
                  <a:schemeClr val="accent5"/>
                </a:solidFill>
              </a:rPr>
            </a:br>
            <a:endParaRPr lang="en-US" dirty="0">
              <a:solidFill>
                <a:schemeClr val="accent5"/>
              </a:solidFill>
            </a:endParaRP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pPr>
              <a:buNone/>
            </a:pPr>
            <a:r>
              <a:rPr lang="en-US" i="1" dirty="0" smtClean="0"/>
              <a:t>	</a:t>
            </a:r>
          </a:p>
          <a:p>
            <a:r>
              <a:rPr lang="sr-Latn-CS" sz="4400" dirty="0" smtClean="0">
                <a:solidFill>
                  <a:schemeClr val="accent3"/>
                </a:solidFill>
              </a:rPr>
              <a:t>1972., Štokholm,-</a:t>
            </a:r>
            <a:r>
              <a:rPr lang="sr-Latn-CS" sz="4400" dirty="0" smtClean="0">
                <a:solidFill>
                  <a:schemeClr val="accent3"/>
                </a:solidFill>
              </a:rPr>
              <a:t> Konferencija UN </a:t>
            </a:r>
            <a:r>
              <a:rPr lang="sr-Latn-CS" sz="4400" dirty="0">
                <a:solidFill>
                  <a:schemeClr val="accent3"/>
                </a:solidFill>
              </a:rPr>
              <a:t>o životnoj </a:t>
            </a:r>
            <a:r>
              <a:rPr lang="sr-Latn-CS" sz="4400" dirty="0" smtClean="0">
                <a:solidFill>
                  <a:schemeClr val="accent3"/>
                </a:solidFill>
              </a:rPr>
              <a:t>sredini, </a:t>
            </a:r>
          </a:p>
          <a:p>
            <a:pPr>
              <a:buNone/>
            </a:pPr>
            <a:r>
              <a:rPr lang="sr-Latn-CS" sz="4400" dirty="0" smtClean="0">
                <a:solidFill>
                  <a:schemeClr val="accent3"/>
                </a:solidFill>
              </a:rPr>
              <a:t>	-inicirano osnivanje </a:t>
            </a:r>
            <a:r>
              <a:rPr lang="sr-Latn-CS" sz="4400" dirty="0">
                <a:solidFill>
                  <a:schemeClr val="accent3"/>
                </a:solidFill>
              </a:rPr>
              <a:t>Programa </a:t>
            </a:r>
            <a:r>
              <a:rPr lang="sr-Latn-CS" sz="4400" dirty="0" smtClean="0">
                <a:solidFill>
                  <a:schemeClr val="accent3"/>
                </a:solidFill>
              </a:rPr>
              <a:t> UN </a:t>
            </a:r>
            <a:r>
              <a:rPr lang="sr-Latn-CS" sz="4400" dirty="0">
                <a:solidFill>
                  <a:schemeClr val="accent3"/>
                </a:solidFill>
              </a:rPr>
              <a:t>za životnu </a:t>
            </a:r>
            <a:r>
              <a:rPr lang="sr-Latn-CS" sz="4400" dirty="0" smtClean="0">
                <a:solidFill>
                  <a:schemeClr val="accent3"/>
                </a:solidFill>
              </a:rPr>
              <a:t>sredinu.</a:t>
            </a:r>
            <a:endParaRPr lang="en-US" sz="4400" dirty="0" smtClean="0">
              <a:solidFill>
                <a:schemeClr val="accent3"/>
              </a:solidFill>
            </a:endParaRPr>
          </a:p>
          <a:p>
            <a:r>
              <a:rPr lang="sr-Latn-CS" sz="4400" dirty="0" smtClean="0">
                <a:solidFill>
                  <a:schemeClr val="accent3"/>
                </a:solidFill>
              </a:rPr>
              <a:t>1983., </a:t>
            </a:r>
            <a:r>
              <a:rPr lang="sr-Latn-CS" sz="4400" dirty="0" smtClean="0">
                <a:solidFill>
                  <a:schemeClr val="accent3"/>
                </a:solidFill>
              </a:rPr>
              <a:t>ustanovljena Svjetska </a:t>
            </a:r>
            <a:r>
              <a:rPr lang="sr-Latn-CS" sz="4400" dirty="0">
                <a:solidFill>
                  <a:schemeClr val="accent3"/>
                </a:solidFill>
              </a:rPr>
              <a:t>komisija za životnu sredinu i </a:t>
            </a:r>
            <a:r>
              <a:rPr lang="sr-Latn-CS" sz="4400" dirty="0" smtClean="0">
                <a:solidFill>
                  <a:schemeClr val="accent3"/>
                </a:solidFill>
              </a:rPr>
              <a:t>razvoj - Bruntlandova komisija.</a:t>
            </a:r>
            <a:endParaRPr lang="en-US" sz="4400" dirty="0">
              <a:solidFill>
                <a:schemeClr val="accent3"/>
              </a:solidFill>
            </a:endParaRPr>
          </a:p>
          <a:p>
            <a:r>
              <a:rPr lang="sr-Latn-CS" sz="4400" dirty="0" smtClean="0">
                <a:solidFill>
                  <a:schemeClr val="accent3"/>
                </a:solidFill>
              </a:rPr>
              <a:t>1992., Rio </a:t>
            </a:r>
            <a:r>
              <a:rPr lang="sr-Latn-CS" sz="4400" dirty="0">
                <a:solidFill>
                  <a:schemeClr val="accent3"/>
                </a:solidFill>
              </a:rPr>
              <a:t>de Žaneiru, </a:t>
            </a:r>
            <a:r>
              <a:rPr lang="sr-Latn-CS" sz="4400" dirty="0" smtClean="0">
                <a:solidFill>
                  <a:schemeClr val="accent3"/>
                </a:solidFill>
              </a:rPr>
              <a:t> </a:t>
            </a:r>
            <a:r>
              <a:rPr lang="sr-Latn-CS" sz="4400" dirty="0">
                <a:solidFill>
                  <a:schemeClr val="accent3"/>
                </a:solidFill>
              </a:rPr>
              <a:t>druga konferencija o životnoj sredini </a:t>
            </a:r>
            <a:r>
              <a:rPr lang="sr-Latn-CS" sz="4400" dirty="0" smtClean="0">
                <a:solidFill>
                  <a:schemeClr val="accent3"/>
                </a:solidFill>
              </a:rPr>
              <a:t>-usvojeni </a:t>
            </a:r>
            <a:r>
              <a:rPr lang="sr-Latn-CS" sz="4400" dirty="0">
                <a:solidFill>
                  <a:schemeClr val="accent3"/>
                </a:solidFill>
              </a:rPr>
              <a:t>brojni veoma bitni dokumenti vezani za klimatske </a:t>
            </a:r>
            <a:r>
              <a:rPr lang="sr-Latn-CS" sz="4400" dirty="0" smtClean="0">
                <a:solidFill>
                  <a:schemeClr val="accent3"/>
                </a:solidFill>
              </a:rPr>
              <a:t>promjene. </a:t>
            </a:r>
            <a:endParaRPr lang="en-US" sz="4400" dirty="0" smtClean="0">
              <a:solidFill>
                <a:schemeClr val="accent3"/>
              </a:solidFill>
            </a:endParaRPr>
          </a:p>
          <a:p>
            <a:r>
              <a:rPr lang="sr-Latn-CS" sz="4400" dirty="0" smtClean="0">
                <a:solidFill>
                  <a:schemeClr val="accent3"/>
                </a:solidFill>
              </a:rPr>
              <a:t>1993., </a:t>
            </a:r>
            <a:r>
              <a:rPr lang="sr-Latn-CS" sz="4400" dirty="0">
                <a:solidFill>
                  <a:schemeClr val="accent3"/>
                </a:solidFill>
              </a:rPr>
              <a:t>osnovana i Komisija UN za Održivi razvoj </a:t>
            </a:r>
            <a:r>
              <a:rPr lang="sr-Latn-CS" sz="4400" dirty="0" smtClean="0">
                <a:solidFill>
                  <a:schemeClr val="accent3"/>
                </a:solidFill>
              </a:rPr>
              <a:t>- sa </a:t>
            </a:r>
            <a:r>
              <a:rPr lang="sr-Latn-CS" sz="4400" dirty="0">
                <a:solidFill>
                  <a:schemeClr val="accent3"/>
                </a:solidFill>
              </a:rPr>
              <a:t>osnovnim ciljem da nadgleda sprovođenje tih dokumenta.</a:t>
            </a:r>
            <a:endParaRPr lang="en-US" sz="4400" dirty="0">
              <a:solidFill>
                <a:schemeClr val="accent3"/>
              </a:solidFill>
            </a:endParaRPr>
          </a:p>
          <a:p>
            <a:r>
              <a:rPr lang="sr-Latn-CS" sz="4400" dirty="0" smtClean="0">
                <a:solidFill>
                  <a:schemeClr val="accent3"/>
                </a:solidFill>
              </a:rPr>
              <a:t>Od 1993., pa nadalje, Organizacija </a:t>
            </a:r>
            <a:r>
              <a:rPr lang="sr-Latn-CS" sz="4400" dirty="0">
                <a:solidFill>
                  <a:schemeClr val="accent3"/>
                </a:solidFill>
              </a:rPr>
              <a:t>za ekonomsku saradnju i razvoj (OECD), svjetska banka (WB) itd. počinju intenzivno da podstiču održiv razvoj, kroz davanje povoljnih kredita zemljama u razvoju u cilju rješavanje ekoloških problema.</a:t>
            </a:r>
            <a:endParaRPr lang="en-US" sz="4400" dirty="0">
              <a:solidFill>
                <a:schemeClr val="accent3"/>
              </a:solidFill>
            </a:endParaRPr>
          </a:p>
          <a:p>
            <a:pPr>
              <a:buNone/>
            </a:pP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solidFill>
                  <a:schemeClr val="accent5"/>
                </a:solidFill>
              </a:rPr>
              <a:t>Definicije Održivog razvoja</a:t>
            </a:r>
            <a:endParaRPr lang="en-US" dirty="0">
              <a:solidFill>
                <a:schemeClr val="accent5"/>
              </a:solidFill>
            </a:endParaRPr>
          </a:p>
        </p:txBody>
      </p:sp>
      <p:sp>
        <p:nvSpPr>
          <p:cNvPr id="3" name="Content Placeholder 2"/>
          <p:cNvSpPr>
            <a:spLocks noGrp="1"/>
          </p:cNvSpPr>
          <p:nvPr>
            <p:ph idx="1"/>
          </p:nvPr>
        </p:nvSpPr>
        <p:spPr/>
        <p:txBody>
          <a:bodyPr>
            <a:normAutofit fontScale="92500" lnSpcReduction="10000"/>
          </a:bodyPr>
          <a:lstStyle/>
          <a:p>
            <a:pPr algn="just">
              <a:buNone/>
            </a:pPr>
            <a:r>
              <a:rPr lang="sr-Latn-CS" dirty="0" smtClean="0"/>
              <a:t>	</a:t>
            </a:r>
            <a:r>
              <a:rPr lang="sr-Latn-CS" dirty="0" smtClean="0">
                <a:solidFill>
                  <a:schemeClr val="accent3"/>
                </a:solidFill>
              </a:rPr>
              <a:t>Održivi </a:t>
            </a:r>
            <a:r>
              <a:rPr lang="sr-Latn-CS" dirty="0">
                <a:solidFill>
                  <a:schemeClr val="accent3"/>
                </a:solidFill>
              </a:rPr>
              <a:t>razvoj je proces koji dozvoljava da se razvoj ostvaruje bez degradiranja ili iscrpljivanja onih resursa na kojima se </a:t>
            </a:r>
            <a:r>
              <a:rPr lang="sr-Latn-CS" dirty="0" smtClean="0">
                <a:solidFill>
                  <a:schemeClr val="accent3"/>
                </a:solidFill>
              </a:rPr>
              <a:t>zasniva. </a:t>
            </a:r>
            <a:endParaRPr lang="en-US" dirty="0" smtClean="0">
              <a:solidFill>
                <a:schemeClr val="accent3"/>
              </a:solidFill>
            </a:endParaRPr>
          </a:p>
          <a:p>
            <a:pPr algn="just">
              <a:buNone/>
            </a:pPr>
            <a:r>
              <a:rPr lang="sr-Latn-CS" dirty="0" smtClean="0">
                <a:solidFill>
                  <a:srgbClr val="FF0000"/>
                </a:solidFill>
              </a:rPr>
              <a:t> 	</a:t>
            </a:r>
            <a:r>
              <a:rPr lang="sr-Latn-CS" dirty="0" smtClean="0">
                <a:solidFill>
                  <a:schemeClr val="accent3"/>
                </a:solidFill>
              </a:rPr>
              <a:t>Definicija </a:t>
            </a:r>
            <a:r>
              <a:rPr lang="sr-Latn-CS" dirty="0">
                <a:solidFill>
                  <a:schemeClr val="accent3"/>
                </a:solidFill>
              </a:rPr>
              <a:t>Završnog izvještaja Bruntlandove komisije, (United Nations: Report of the World Commission on Environment and Development, General Assembly Resolution 42/87, dec. 1987.,) </a:t>
            </a:r>
          </a:p>
          <a:p>
            <a:pPr algn="just">
              <a:buNone/>
            </a:pPr>
            <a:r>
              <a:rPr lang="sr-Latn-CS" dirty="0" smtClean="0">
                <a:solidFill>
                  <a:schemeClr val="accent3"/>
                </a:solidFill>
              </a:rPr>
              <a:t>	Održiv </a:t>
            </a:r>
            <a:r>
              <a:rPr lang="sr-Latn-CS" dirty="0">
                <a:solidFill>
                  <a:schemeClr val="accent3"/>
                </a:solidFill>
              </a:rPr>
              <a:t>razvoj </a:t>
            </a:r>
            <a:r>
              <a:rPr lang="sr-Latn-CS" dirty="0" smtClean="0">
                <a:solidFill>
                  <a:schemeClr val="accent3"/>
                </a:solidFill>
              </a:rPr>
              <a:t>je onaj </a:t>
            </a:r>
            <a:r>
              <a:rPr lang="sr-Latn-CS" dirty="0">
                <a:solidFill>
                  <a:schemeClr val="accent3"/>
                </a:solidFill>
              </a:rPr>
              <a:t>koji zadovoljava sadašnje potrebe, ne ugrožavajući mogućnosti drugih generacija da zadovolje svoje potrebe.</a:t>
            </a:r>
            <a:endParaRPr lang="en-US" dirty="0">
              <a:solidFill>
                <a:schemeClr val="accent3"/>
              </a:solidFill>
            </a:endParaRP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5"/>
                </a:solidFill>
              </a:rPr>
              <a:t>K</a:t>
            </a:r>
            <a:r>
              <a:rPr lang="sr-Latn-CS" dirty="0" smtClean="0">
                <a:solidFill>
                  <a:schemeClr val="accent5"/>
                </a:solidFill>
              </a:rPr>
              <a:t>lasifik</a:t>
            </a:r>
            <a:r>
              <a:rPr lang="en-US" dirty="0" err="1" smtClean="0">
                <a:solidFill>
                  <a:schemeClr val="accent5"/>
                </a:solidFill>
              </a:rPr>
              <a:t>acija</a:t>
            </a:r>
            <a:r>
              <a:rPr lang="sr-Latn-CS" dirty="0" smtClean="0">
                <a:solidFill>
                  <a:schemeClr val="accent5"/>
                </a:solidFill>
              </a:rPr>
              <a:t> definicija održivog razvoja </a:t>
            </a:r>
            <a:endParaRPr lang="en-US" dirty="0">
              <a:solidFill>
                <a:schemeClr val="accent5"/>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accent3"/>
                </a:solidFill>
              </a:rPr>
              <a:t>S</a:t>
            </a:r>
            <a:r>
              <a:rPr lang="sr-Latn-CS" dirty="0" smtClean="0">
                <a:solidFill>
                  <a:schemeClr val="accent3"/>
                </a:solidFill>
              </a:rPr>
              <a:t>tanje </a:t>
            </a:r>
            <a:r>
              <a:rPr lang="sr-Latn-CS" dirty="0">
                <a:solidFill>
                  <a:schemeClr val="accent3"/>
                </a:solidFill>
              </a:rPr>
              <a:t>u kome korist ili nivo potrošnje tokom vremena ne opada.</a:t>
            </a:r>
            <a:endParaRPr lang="en-US" dirty="0">
              <a:solidFill>
                <a:schemeClr val="accent3"/>
              </a:solidFill>
            </a:endParaRPr>
          </a:p>
          <a:p>
            <a:r>
              <a:rPr lang="en-US" dirty="0">
                <a:solidFill>
                  <a:schemeClr val="accent3"/>
                </a:solidFill>
              </a:rPr>
              <a:t>S</a:t>
            </a:r>
            <a:r>
              <a:rPr lang="sr-Latn-CS" dirty="0" smtClean="0">
                <a:solidFill>
                  <a:schemeClr val="accent3"/>
                </a:solidFill>
              </a:rPr>
              <a:t>tanje </a:t>
            </a:r>
            <a:r>
              <a:rPr lang="sr-Latn-CS" dirty="0">
                <a:solidFill>
                  <a:schemeClr val="accent3"/>
                </a:solidFill>
              </a:rPr>
              <a:t>u kome se resursi koriste tako da buduće proizvodne mogućnosti čovječanstva ostanu očuvane</a:t>
            </a:r>
            <a:r>
              <a:rPr lang="sr-Latn-CS" dirty="0" smtClean="0">
                <a:solidFill>
                  <a:schemeClr val="accent3"/>
                </a:solidFill>
              </a:rPr>
              <a:t>.</a:t>
            </a:r>
            <a:endParaRPr lang="en-US" dirty="0" smtClean="0">
              <a:solidFill>
                <a:schemeClr val="accent3"/>
              </a:solidFill>
            </a:endParaRPr>
          </a:p>
          <a:p>
            <a:r>
              <a:rPr lang="en-US" dirty="0">
                <a:solidFill>
                  <a:schemeClr val="accent3"/>
                </a:solidFill>
              </a:rPr>
              <a:t>S</a:t>
            </a:r>
            <a:r>
              <a:rPr lang="sr-Latn-CS" dirty="0" smtClean="0">
                <a:solidFill>
                  <a:schemeClr val="accent3"/>
                </a:solidFill>
              </a:rPr>
              <a:t>tanje </a:t>
            </a:r>
            <a:r>
              <a:rPr lang="sr-Latn-CS" dirty="0">
                <a:solidFill>
                  <a:schemeClr val="accent3"/>
                </a:solidFill>
              </a:rPr>
              <a:t>u kojem zaliha prirodnog kapitala ne opada u vremenu</a:t>
            </a:r>
            <a:r>
              <a:rPr lang="sr-Latn-CS" dirty="0" smtClean="0">
                <a:solidFill>
                  <a:schemeClr val="accent3"/>
                </a:solidFill>
              </a:rPr>
              <a:t>.</a:t>
            </a:r>
            <a:endParaRPr lang="en-US" dirty="0" smtClean="0">
              <a:solidFill>
                <a:schemeClr val="accent3"/>
              </a:solidFill>
            </a:endParaRPr>
          </a:p>
          <a:p>
            <a:r>
              <a:rPr lang="sr-Latn-CS" dirty="0">
                <a:solidFill>
                  <a:schemeClr val="accent3"/>
                </a:solidFill>
              </a:rPr>
              <a:t>S</a:t>
            </a:r>
            <a:r>
              <a:rPr lang="sr-Latn-CS" dirty="0" smtClean="0">
                <a:solidFill>
                  <a:schemeClr val="accent3"/>
                </a:solidFill>
              </a:rPr>
              <a:t>tanje </a:t>
            </a:r>
            <a:r>
              <a:rPr lang="sr-Latn-CS" dirty="0">
                <a:solidFill>
                  <a:schemeClr val="accent3"/>
                </a:solidFill>
              </a:rPr>
              <a:t>u kom se resursi koriste tako da donose održivi prinos ili prirast</a:t>
            </a:r>
            <a:r>
              <a:rPr lang="sr-Latn-CS" dirty="0" smtClean="0">
                <a:solidFill>
                  <a:schemeClr val="accent3"/>
                </a:solidFill>
              </a:rPr>
              <a:t>.</a:t>
            </a:r>
            <a:endParaRPr lang="en-US" dirty="0" smtClean="0">
              <a:solidFill>
                <a:schemeClr val="accent3"/>
              </a:solidFill>
            </a:endParaRPr>
          </a:p>
          <a:p>
            <a:r>
              <a:rPr lang="sr-Latn-CS" dirty="0" smtClean="0">
                <a:solidFill>
                  <a:schemeClr val="accent3"/>
                </a:solidFill>
              </a:rPr>
              <a:t>Koncept stabilnosti </a:t>
            </a:r>
            <a:r>
              <a:rPr lang="sr-Latn-CS" dirty="0">
                <a:solidFill>
                  <a:schemeClr val="accent3"/>
                </a:solidFill>
              </a:rPr>
              <a:t>i uravnoteženja ekoloških populacija u toku vremena.</a:t>
            </a:r>
            <a:endParaRPr lang="en-US" dirty="0">
              <a:solidFill>
                <a:schemeClr val="accent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dirty="0" smtClean="0">
                <a:solidFill>
                  <a:schemeClr val="accent1"/>
                </a:solidFill>
              </a:rPr>
              <a:t>Prva grupa definicija</a:t>
            </a:r>
            <a:endParaRPr lang="en-US" dirty="0">
              <a:solidFill>
                <a:schemeClr val="accent1"/>
              </a:solidFill>
            </a:endParaRPr>
          </a:p>
        </p:txBody>
      </p:sp>
      <p:sp>
        <p:nvSpPr>
          <p:cNvPr id="3" name="Content Placeholder 2"/>
          <p:cNvSpPr>
            <a:spLocks noGrp="1"/>
          </p:cNvSpPr>
          <p:nvPr>
            <p:ph idx="1"/>
          </p:nvPr>
        </p:nvSpPr>
        <p:spPr/>
        <p:txBody>
          <a:bodyPr>
            <a:normAutofit lnSpcReduction="10000"/>
          </a:bodyPr>
          <a:lstStyle/>
          <a:p>
            <a:pPr algn="just">
              <a:buNone/>
            </a:pPr>
            <a:r>
              <a:rPr lang="sr-Latn-CS" dirty="0" smtClean="0"/>
              <a:t>	</a:t>
            </a:r>
            <a:r>
              <a:rPr lang="sr-Latn-CS" dirty="0" smtClean="0">
                <a:solidFill>
                  <a:schemeClr val="accent3"/>
                </a:solidFill>
              </a:rPr>
              <a:t>1974</a:t>
            </a:r>
            <a:r>
              <a:rPr lang="sr-Latn-CS" dirty="0">
                <a:solidFill>
                  <a:schemeClr val="accent3"/>
                </a:solidFill>
              </a:rPr>
              <a:t>. godine</a:t>
            </a:r>
            <a:r>
              <a:rPr lang="sr-Latn-CS" dirty="0" smtClean="0">
                <a:solidFill>
                  <a:schemeClr val="accent3"/>
                </a:solidFill>
              </a:rPr>
              <a:t>, </a:t>
            </a:r>
            <a:r>
              <a:rPr lang="sr-Latn-CS" dirty="0">
                <a:solidFill>
                  <a:schemeClr val="accent3"/>
                </a:solidFill>
              </a:rPr>
              <a:t>Robert Solow, </a:t>
            </a:r>
            <a:r>
              <a:rPr lang="sr-Latn-CS" dirty="0" smtClean="0">
                <a:solidFill>
                  <a:schemeClr val="accent3"/>
                </a:solidFill>
              </a:rPr>
              <a:t>istakao </a:t>
            </a:r>
            <a:r>
              <a:rPr lang="sr-Latn-CS" dirty="0">
                <a:solidFill>
                  <a:schemeClr val="accent3"/>
                </a:solidFill>
              </a:rPr>
              <a:t>zahtjev za međugeneracijskom ravnopravnošću u uživanju prirodnih dobara. </a:t>
            </a:r>
            <a:endParaRPr lang="sr-Latn-CS" dirty="0" smtClean="0">
              <a:solidFill>
                <a:schemeClr val="accent3"/>
              </a:solidFill>
            </a:endParaRPr>
          </a:p>
          <a:p>
            <a:pPr algn="just">
              <a:buNone/>
            </a:pPr>
            <a:r>
              <a:rPr lang="sr-Latn-CS" dirty="0"/>
              <a:t>	</a:t>
            </a:r>
            <a:r>
              <a:rPr lang="sr-Latn-CS" dirty="0">
                <a:solidFill>
                  <a:schemeClr val="accent3"/>
                </a:solidFill>
              </a:rPr>
              <a:t>P</a:t>
            </a:r>
            <a:r>
              <a:rPr lang="sr-Latn-CS" dirty="0" smtClean="0">
                <a:solidFill>
                  <a:schemeClr val="accent3"/>
                </a:solidFill>
              </a:rPr>
              <a:t>ostavljen </a:t>
            </a:r>
            <a:r>
              <a:rPr lang="sr-Latn-CS" dirty="0">
                <a:solidFill>
                  <a:schemeClr val="accent3"/>
                </a:solidFill>
              </a:rPr>
              <a:t>je zahtjev da svaka generacija ljudi mora imati jednako pravo na ubiranje koristi od prirode odnosno životne sredine, te da samo obrazac privrednog razvoja koji to omogućava u toku neograničenog vremenskog perioda može se smatrati održivim.</a:t>
            </a:r>
            <a:endParaRPr lang="en-US" dirty="0">
              <a:solidFill>
                <a:schemeClr val="accent3"/>
              </a:solidFill>
            </a:endParaRPr>
          </a:p>
          <a:p>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solidFill>
                  <a:schemeClr val="tx2">
                    <a:lumMod val="60000"/>
                    <a:lumOff val="40000"/>
                  </a:schemeClr>
                </a:solidFill>
              </a:rPr>
              <a:t>Druga  grupa definicija</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70000" lnSpcReduction="20000"/>
          </a:bodyPr>
          <a:lstStyle/>
          <a:p>
            <a:pPr algn="just">
              <a:buNone/>
            </a:pPr>
            <a:r>
              <a:rPr lang="sr-Latn-CS" sz="3800" dirty="0" smtClean="0">
                <a:solidFill>
                  <a:schemeClr val="accent3"/>
                </a:solidFill>
              </a:rPr>
              <a:t>	Stanje </a:t>
            </a:r>
            <a:r>
              <a:rPr lang="sr-Latn-CS" sz="3800" dirty="0">
                <a:solidFill>
                  <a:schemeClr val="accent3"/>
                </a:solidFill>
              </a:rPr>
              <a:t>u kome se resursi koriste tako da buduće proizvodne mogućnosti čovječanstva ostanu očuvane. </a:t>
            </a:r>
            <a:endParaRPr lang="sr-Latn-CS" sz="3800" dirty="0" smtClean="0">
              <a:solidFill>
                <a:schemeClr val="accent3"/>
              </a:solidFill>
            </a:endParaRPr>
          </a:p>
          <a:p>
            <a:pPr algn="just">
              <a:buNone/>
            </a:pPr>
            <a:r>
              <a:rPr lang="sr-Latn-CS" dirty="0"/>
              <a:t>	</a:t>
            </a:r>
            <a:r>
              <a:rPr lang="sr-Latn-CS" dirty="0" smtClean="0">
                <a:solidFill>
                  <a:schemeClr val="accent6"/>
                </a:solidFill>
              </a:rPr>
              <a:t>Ako </a:t>
            </a:r>
            <a:r>
              <a:rPr lang="sr-Latn-CS" dirty="0">
                <a:solidFill>
                  <a:schemeClr val="accent6"/>
                </a:solidFill>
              </a:rPr>
              <a:t>se pođe od toga da se preferencije budućih generacija za nas nepoznate te da se ne može sagledati nivo korisnosti koji će pojedini prirodni resursi pružati budućim generacija, Solow se opredijelio da kao kriterijum Održivosti istakne očuvane proizvodne mogućnosti. </a:t>
            </a:r>
            <a:endParaRPr lang="en-US" dirty="0">
              <a:solidFill>
                <a:schemeClr val="accent6"/>
              </a:solidFill>
            </a:endParaRPr>
          </a:p>
          <a:p>
            <a:pPr algn="just">
              <a:buNone/>
            </a:pPr>
            <a:r>
              <a:rPr lang="sr-Latn-CS" dirty="0" smtClean="0">
                <a:solidFill>
                  <a:schemeClr val="accent6"/>
                </a:solidFill>
              </a:rPr>
              <a:t>	To </a:t>
            </a:r>
            <a:r>
              <a:rPr lang="sr-Latn-CS" dirty="0">
                <a:solidFill>
                  <a:schemeClr val="accent6"/>
                </a:solidFill>
              </a:rPr>
              <a:t>znači da privredni razvoj ima šanse da bude održiv uprkos utrošenim nereproduktivnim sredstvima, ukoliko smanjenje zaliha resursa budu nadoknađene povećanom količinom i kvalitetom fizičkog kapitala, kao i nagomilanim intelektualnim kapitalom. </a:t>
            </a:r>
            <a:endParaRPr lang="en-US" dirty="0">
              <a:solidFill>
                <a:schemeClr val="accent6"/>
              </a:solidFill>
            </a:endParaRPr>
          </a:p>
          <a:p>
            <a:pPr algn="just">
              <a:buNone/>
            </a:pPr>
            <a:r>
              <a:rPr lang="sr-Latn-CS" dirty="0">
                <a:solidFill>
                  <a:schemeClr val="accent6"/>
                </a:solidFill>
              </a:rPr>
              <a:t>	</a:t>
            </a:r>
            <a:r>
              <a:rPr lang="sr-Latn-CS" dirty="0" smtClean="0">
                <a:solidFill>
                  <a:schemeClr val="accent6"/>
                </a:solidFill>
              </a:rPr>
              <a:t>Ako </a:t>
            </a:r>
            <a:r>
              <a:rPr lang="sr-Latn-CS" dirty="0">
                <a:solidFill>
                  <a:schemeClr val="accent6"/>
                </a:solidFill>
              </a:rPr>
              <a:t>izvršimo podjelu kapitala na prirodni i čovjekom stvoreni, da bi pomenuti kriterijum Održivosti bio ispunjen, važno je da ukupna zaliha kapitala ne opada tokom vremena, odnosno da postoji ravnoteža između prirodnog kapitala i čovjekom stvorenog kapitala.</a:t>
            </a:r>
            <a:endParaRPr lang="en-US" dirty="0">
              <a:solidFill>
                <a:schemeClr val="accent6"/>
              </a:solidFill>
            </a:endParaRPr>
          </a:p>
          <a:p>
            <a:pPr algn="just"/>
            <a:endParaRPr lang="en-US"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solidFill>
                  <a:schemeClr val="tx2">
                    <a:lumMod val="60000"/>
                    <a:lumOff val="40000"/>
                  </a:schemeClr>
                </a:solidFill>
              </a:rPr>
              <a:t>Treći koncept</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pPr>
              <a:buNone/>
            </a:pPr>
            <a:r>
              <a:rPr lang="sr-Latn-CS" dirty="0" smtClean="0"/>
              <a:t>	</a:t>
            </a:r>
            <a:r>
              <a:rPr lang="sr-Latn-CS" dirty="0" smtClean="0">
                <a:solidFill>
                  <a:schemeClr val="accent3"/>
                </a:solidFill>
              </a:rPr>
              <a:t>Stanje </a:t>
            </a:r>
            <a:r>
              <a:rPr lang="sr-Latn-CS" dirty="0">
                <a:solidFill>
                  <a:schemeClr val="accent3"/>
                </a:solidFill>
              </a:rPr>
              <a:t>u kojem zaliha prirodnog kapitala ne opada u vremenu. </a:t>
            </a:r>
            <a:endParaRPr lang="sr-Latn-CS" dirty="0" smtClean="0">
              <a:solidFill>
                <a:schemeClr val="accent3"/>
              </a:solidFill>
            </a:endParaRPr>
          </a:p>
          <a:p>
            <a:pPr algn="just">
              <a:buNone/>
            </a:pPr>
            <a:r>
              <a:rPr lang="sr-Latn-CS" dirty="0"/>
              <a:t>	</a:t>
            </a:r>
            <a:endParaRPr lang="sr-Latn-CS" dirty="0" smtClean="0"/>
          </a:p>
          <a:p>
            <a:pPr algn="just">
              <a:buNone/>
            </a:pPr>
            <a:r>
              <a:rPr lang="sr-Latn-CS" sz="2400" dirty="0"/>
              <a:t>	</a:t>
            </a:r>
            <a:r>
              <a:rPr lang="sr-Latn-CS" sz="2400" dirty="0" smtClean="0">
                <a:solidFill>
                  <a:schemeClr val="accent6"/>
                </a:solidFill>
              </a:rPr>
              <a:t>Pretpostavka </a:t>
            </a:r>
            <a:r>
              <a:rPr lang="sr-Latn-CS" sz="2400" dirty="0">
                <a:solidFill>
                  <a:schemeClr val="accent6"/>
                </a:solidFill>
              </a:rPr>
              <a:t>je da ako se zalihe prirodnih resursa troše mogućnost supstitucije će postajati sve manja. Otuda potiče striktan zahjev za razvojem koji ne umanjuje zalihe pojedinih prirodnih resusa na kome i UNESCO insistira u svojim dokumentima.</a:t>
            </a:r>
            <a:endParaRPr lang="en-US" dirty="0">
              <a:solidFill>
                <a:schemeClr val="accent6"/>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solidFill>
                  <a:schemeClr val="accent5"/>
                </a:solidFill>
              </a:rPr>
              <a:t>Č</a:t>
            </a:r>
            <a:r>
              <a:rPr lang="sr-Latn-CS" dirty="0" smtClean="0">
                <a:solidFill>
                  <a:schemeClr val="accent5"/>
                </a:solidFill>
              </a:rPr>
              <a:t>etvrti koncept</a:t>
            </a:r>
            <a:endParaRPr lang="en-US" dirty="0">
              <a:solidFill>
                <a:schemeClr val="accent5"/>
              </a:solidFill>
            </a:endParaRPr>
          </a:p>
        </p:txBody>
      </p:sp>
      <p:sp>
        <p:nvSpPr>
          <p:cNvPr id="3" name="Content Placeholder 2"/>
          <p:cNvSpPr>
            <a:spLocks noGrp="1"/>
          </p:cNvSpPr>
          <p:nvPr>
            <p:ph idx="1"/>
          </p:nvPr>
        </p:nvSpPr>
        <p:spPr/>
        <p:txBody>
          <a:bodyPr>
            <a:normAutofit/>
          </a:bodyPr>
          <a:lstStyle/>
          <a:p>
            <a:pPr>
              <a:buNone/>
            </a:pPr>
            <a:r>
              <a:rPr lang="sr-Latn-CS" dirty="0"/>
              <a:t>	</a:t>
            </a:r>
            <a:r>
              <a:rPr lang="sr-Latn-CS" dirty="0">
                <a:solidFill>
                  <a:schemeClr val="accent3"/>
                </a:solidFill>
              </a:rPr>
              <a:t>S</a:t>
            </a:r>
            <a:r>
              <a:rPr lang="sr-Latn-CS" dirty="0" smtClean="0">
                <a:solidFill>
                  <a:schemeClr val="accent3"/>
                </a:solidFill>
              </a:rPr>
              <a:t>tanje </a:t>
            </a:r>
            <a:r>
              <a:rPr lang="sr-Latn-CS" dirty="0">
                <a:solidFill>
                  <a:schemeClr val="accent3"/>
                </a:solidFill>
              </a:rPr>
              <a:t>u kom se resursi koriste tako da donose održivi prinos ili prirast. </a:t>
            </a:r>
            <a:endParaRPr lang="sr-Latn-CS" dirty="0" smtClean="0">
              <a:solidFill>
                <a:schemeClr val="accent3"/>
              </a:solidFill>
            </a:endParaRPr>
          </a:p>
          <a:p>
            <a:pPr algn="just">
              <a:buNone/>
            </a:pPr>
            <a:r>
              <a:rPr lang="sr-Latn-CS" dirty="0"/>
              <a:t>	</a:t>
            </a:r>
            <a:r>
              <a:rPr lang="sr-Latn-CS" sz="2400" dirty="0" smtClean="0">
                <a:solidFill>
                  <a:schemeClr val="accent6"/>
                </a:solidFill>
              </a:rPr>
              <a:t>Ovo </a:t>
            </a:r>
            <a:r>
              <a:rPr lang="sr-Latn-CS" sz="2400" dirty="0">
                <a:solidFill>
                  <a:schemeClr val="accent6"/>
                </a:solidFill>
              </a:rPr>
              <a:t>tumačenje Održivosti prije svega odgovara eksploataciji obnovljivih resursa. Ako bi se, pak, generalizovalo na sve moguće vrste prirodnih resursa, ovo gledište se neminovno sukobljava sa činjenicom da su resursi raznorodni, pa je i prinos koji daju teško mjerljiv usled heterogenosti.</a:t>
            </a:r>
            <a:endParaRPr lang="en-US" dirty="0">
              <a:solidFill>
                <a:schemeClr val="accent6"/>
              </a:solidFill>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solidFill>
                  <a:schemeClr val="accent1"/>
                </a:solidFill>
              </a:rPr>
              <a:t>Peti koncept održivosti</a:t>
            </a:r>
            <a:endParaRPr lang="en-US" dirty="0">
              <a:solidFill>
                <a:schemeClr val="accent1"/>
              </a:solidFill>
            </a:endParaRPr>
          </a:p>
        </p:txBody>
      </p:sp>
      <p:sp>
        <p:nvSpPr>
          <p:cNvPr id="3" name="Content Placeholder 2"/>
          <p:cNvSpPr>
            <a:spLocks noGrp="1"/>
          </p:cNvSpPr>
          <p:nvPr>
            <p:ph idx="1"/>
          </p:nvPr>
        </p:nvSpPr>
        <p:spPr/>
        <p:txBody>
          <a:bodyPr>
            <a:normAutofit lnSpcReduction="10000"/>
          </a:bodyPr>
          <a:lstStyle/>
          <a:p>
            <a:pPr>
              <a:buNone/>
            </a:pPr>
            <a:r>
              <a:rPr lang="sr-Latn-CS" dirty="0" smtClean="0">
                <a:solidFill>
                  <a:schemeClr val="accent3"/>
                </a:solidFill>
              </a:rPr>
              <a:t>	Zasniva </a:t>
            </a:r>
            <a:r>
              <a:rPr lang="sr-Latn-CS" dirty="0">
                <a:solidFill>
                  <a:schemeClr val="accent3"/>
                </a:solidFill>
              </a:rPr>
              <a:t>na konceptu stabilnosti i uravnoteženja ekoloških populacija u toku vremena. </a:t>
            </a:r>
            <a:endParaRPr lang="sr-Latn-CS" dirty="0" smtClean="0">
              <a:solidFill>
                <a:schemeClr val="accent3"/>
              </a:solidFill>
            </a:endParaRPr>
          </a:p>
          <a:p>
            <a:pPr algn="just">
              <a:buNone/>
            </a:pPr>
            <a:r>
              <a:rPr lang="sr-Latn-CS" sz="2800" dirty="0" smtClean="0"/>
              <a:t>	</a:t>
            </a:r>
            <a:r>
              <a:rPr lang="sr-Latn-CS" sz="2200" dirty="0" smtClean="0">
                <a:solidFill>
                  <a:schemeClr val="accent6"/>
                </a:solidFill>
              </a:rPr>
              <a:t>Održivim </a:t>
            </a:r>
            <a:r>
              <a:rPr lang="sr-Latn-CS" sz="2200" dirty="0">
                <a:solidFill>
                  <a:schemeClr val="accent6"/>
                </a:solidFill>
              </a:rPr>
              <a:t>se smatra stanje u kome je zadovoljen minimum uslova stabilnosti i uravnoteženja ekosistema.</a:t>
            </a:r>
            <a:endParaRPr lang="en-US" sz="2200" dirty="0">
              <a:solidFill>
                <a:schemeClr val="accent6"/>
              </a:solidFill>
            </a:endParaRPr>
          </a:p>
          <a:p>
            <a:pPr algn="just">
              <a:buNone/>
            </a:pPr>
            <a:r>
              <a:rPr lang="sr-Latn-CS" sz="2200" dirty="0" smtClean="0">
                <a:solidFill>
                  <a:schemeClr val="accent6"/>
                </a:solidFill>
              </a:rPr>
              <a:t>	Ako </a:t>
            </a:r>
            <a:r>
              <a:rPr lang="sr-Latn-CS" sz="2200" dirty="0">
                <a:solidFill>
                  <a:schemeClr val="accent6"/>
                </a:solidFill>
              </a:rPr>
              <a:t>se prihvati kriterijum ekološke održivosti kao jedan od od ciljeva razvojne politike, njena uspješnost bi se ogledala u izbjegavanju akcidentnih situacija koje mogu da ugroze ravnotežu ekosistema. </a:t>
            </a:r>
            <a:endParaRPr lang="sr-Latn-CS" sz="2200" dirty="0" smtClean="0">
              <a:solidFill>
                <a:schemeClr val="accent6"/>
              </a:solidFill>
            </a:endParaRPr>
          </a:p>
          <a:p>
            <a:pPr algn="just">
              <a:buNone/>
            </a:pPr>
            <a:r>
              <a:rPr lang="sr-Latn-CS" sz="2200" dirty="0">
                <a:solidFill>
                  <a:schemeClr val="accent6"/>
                </a:solidFill>
              </a:rPr>
              <a:t>	</a:t>
            </a:r>
            <a:r>
              <a:rPr lang="sr-Latn-CS" sz="2200" dirty="0" smtClean="0">
                <a:solidFill>
                  <a:schemeClr val="accent6"/>
                </a:solidFill>
              </a:rPr>
              <a:t>Jednostavnije </a:t>
            </a:r>
            <a:r>
              <a:rPr lang="sr-Latn-CS" sz="2200" dirty="0">
                <a:solidFill>
                  <a:schemeClr val="accent6"/>
                </a:solidFill>
              </a:rPr>
              <a:t>rečeno jedan od osnovnih zadataka ekonomike životne sredine jeste u identifikovanju onih ekonomskih aktivnosti koje pogoduju Održivosti nasuprot onih koje je narušavaju.</a:t>
            </a:r>
            <a:endParaRPr lang="en-US" sz="2200" dirty="0">
              <a:solidFill>
                <a:schemeClr val="accent6"/>
              </a:solidFill>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335</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Eksploatacija prirodnih resursa u funkciji održivog razvoja </vt:lpstr>
      <vt:lpstr>Geneza održivog razvoja </vt:lpstr>
      <vt:lpstr>Definicije Održivog razvoja</vt:lpstr>
      <vt:lpstr>Klasifikacija definicija održivog razvoja </vt:lpstr>
      <vt:lpstr>Prva grupa definicija</vt:lpstr>
      <vt:lpstr>Druga  grupa definicija</vt:lpstr>
      <vt:lpstr>Treći koncept</vt:lpstr>
      <vt:lpstr>Četvrti koncept</vt:lpstr>
      <vt:lpstr>Peti koncept održivosti</vt:lpstr>
      <vt:lpstr>Principi održivog razvoja</vt:lpstr>
      <vt:lpstr>Zaključna razmatranja</vt:lpstr>
      <vt:lpstr> Eksploatacija prirodnih resursa u funkciji održivog razvoja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Eksploatacija prirodnih resursa u funkciji održivog razvoja Cvjetko Stojanović</dc:title>
  <dc:creator>Korisnik</dc:creator>
  <cp:lastModifiedBy>Korisnik</cp:lastModifiedBy>
  <cp:revision>10</cp:revision>
  <dcterms:created xsi:type="dcterms:W3CDTF">2015-05-12T08:22:19Z</dcterms:created>
  <dcterms:modified xsi:type="dcterms:W3CDTF">2015-05-12T09:20:15Z</dcterms:modified>
</cp:coreProperties>
</file>